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75"/>
  </p:notesMasterIdLst>
  <p:sldIdLst>
    <p:sldId id="332" r:id="rId2"/>
    <p:sldId id="353" r:id="rId3"/>
    <p:sldId id="333" r:id="rId4"/>
    <p:sldId id="366" r:id="rId5"/>
    <p:sldId id="354" r:id="rId6"/>
    <p:sldId id="349" r:id="rId7"/>
    <p:sldId id="350" r:id="rId8"/>
    <p:sldId id="351" r:id="rId9"/>
    <p:sldId id="352" r:id="rId10"/>
    <p:sldId id="367" r:id="rId11"/>
    <p:sldId id="368" r:id="rId12"/>
    <p:sldId id="335" r:id="rId13"/>
    <p:sldId id="336" r:id="rId14"/>
    <p:sldId id="388" r:id="rId15"/>
    <p:sldId id="339" r:id="rId16"/>
    <p:sldId id="348" r:id="rId17"/>
    <p:sldId id="338" r:id="rId18"/>
    <p:sldId id="355" r:id="rId19"/>
    <p:sldId id="347" r:id="rId20"/>
    <p:sldId id="269" r:id="rId21"/>
    <p:sldId id="342" r:id="rId22"/>
    <p:sldId id="282" r:id="rId23"/>
    <p:sldId id="284" r:id="rId24"/>
    <p:sldId id="270" r:id="rId25"/>
    <p:sldId id="317" r:id="rId26"/>
    <p:sldId id="272" r:id="rId27"/>
    <p:sldId id="344" r:id="rId28"/>
    <p:sldId id="341" r:id="rId29"/>
    <p:sldId id="345" r:id="rId30"/>
    <p:sldId id="356" r:id="rId31"/>
    <p:sldId id="369" r:id="rId32"/>
    <p:sldId id="343" r:id="rId33"/>
    <p:sldId id="357" r:id="rId34"/>
    <p:sldId id="370" r:id="rId35"/>
    <p:sldId id="316" r:id="rId36"/>
    <p:sldId id="273" r:id="rId37"/>
    <p:sldId id="389" r:id="rId38"/>
    <p:sldId id="258" r:id="rId39"/>
    <p:sldId id="392" r:id="rId40"/>
    <p:sldId id="310" r:id="rId41"/>
    <p:sldId id="280" r:id="rId42"/>
    <p:sldId id="313" r:id="rId43"/>
    <p:sldId id="318" r:id="rId44"/>
    <p:sldId id="311" r:id="rId45"/>
    <p:sldId id="285" r:id="rId46"/>
    <p:sldId id="286" r:id="rId47"/>
    <p:sldId id="287" r:id="rId48"/>
    <p:sldId id="315" r:id="rId49"/>
    <p:sldId id="288" r:id="rId50"/>
    <p:sldId id="289" r:id="rId51"/>
    <p:sldId id="290" r:id="rId52"/>
    <p:sldId id="393" r:id="rId53"/>
    <p:sldId id="391" r:id="rId54"/>
    <p:sldId id="394" r:id="rId55"/>
    <p:sldId id="390" r:id="rId56"/>
    <p:sldId id="371" r:id="rId57"/>
    <p:sldId id="372" r:id="rId58"/>
    <p:sldId id="373" r:id="rId59"/>
    <p:sldId id="374" r:id="rId60"/>
    <p:sldId id="375" r:id="rId61"/>
    <p:sldId id="376" r:id="rId62"/>
    <p:sldId id="377" r:id="rId63"/>
    <p:sldId id="378" r:id="rId64"/>
    <p:sldId id="379" r:id="rId65"/>
    <p:sldId id="380" r:id="rId66"/>
    <p:sldId id="395" r:id="rId67"/>
    <p:sldId id="382" r:id="rId68"/>
    <p:sldId id="383" r:id="rId69"/>
    <p:sldId id="384" r:id="rId70"/>
    <p:sldId id="385" r:id="rId71"/>
    <p:sldId id="386" r:id="rId72"/>
    <p:sldId id="387" r:id="rId73"/>
    <p:sldId id="291"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71" autoAdjust="0"/>
    <p:restoredTop sz="86445" autoAdjust="0"/>
  </p:normalViewPr>
  <p:slideViewPr>
    <p:cSldViewPr>
      <p:cViewPr varScale="1">
        <p:scale>
          <a:sx n="55" d="100"/>
          <a:sy n="55" d="100"/>
        </p:scale>
        <p:origin x="1089" y="2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20" d="100"/>
        <a:sy n="2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A5AA68-8DAD-4650-9399-70628A01C9A0}" type="datetimeFigureOut">
              <a:rPr lang="en-US" smtClean="0"/>
              <a:t>3/11/2015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387976-6B97-4F25-BD52-E05D68AD78EC}" type="slidenum">
              <a:rPr lang="en-US" smtClean="0"/>
              <a:t>‹#›</a:t>
            </a:fld>
            <a:endParaRPr lang="en-US"/>
          </a:p>
        </p:txBody>
      </p:sp>
    </p:spTree>
    <p:extLst>
      <p:ext uri="{BB962C8B-B14F-4D97-AF65-F5344CB8AC3E}">
        <p14:creationId xmlns:p14="http://schemas.microsoft.com/office/powerpoint/2010/main" val="832678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87976-6B97-4F25-BD52-E05D68AD78EC}" type="slidenum">
              <a:rPr lang="en-US" smtClean="0"/>
              <a:t>33</a:t>
            </a:fld>
            <a:endParaRPr lang="en-US"/>
          </a:p>
        </p:txBody>
      </p:sp>
    </p:spTree>
    <p:extLst>
      <p:ext uri="{BB962C8B-B14F-4D97-AF65-F5344CB8AC3E}">
        <p14:creationId xmlns:p14="http://schemas.microsoft.com/office/powerpoint/2010/main" val="1616375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3150D8-113E-4F05-BBA2-83F8187164D6}" type="datetimeFigureOut">
              <a:rPr lang="en-US" smtClean="0"/>
              <a:t>3/11/2015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B95FE8-E36F-454A-91AC-A00CFE5F8E1A}" type="slidenum">
              <a:rPr lang="en-US" smtClean="0"/>
              <a:t>‹#›</a:t>
            </a:fld>
            <a:endParaRPr lang="en-US"/>
          </a:p>
        </p:txBody>
      </p:sp>
    </p:spTree>
    <p:extLst>
      <p:ext uri="{BB962C8B-B14F-4D97-AF65-F5344CB8AC3E}">
        <p14:creationId xmlns:p14="http://schemas.microsoft.com/office/powerpoint/2010/main" val="2553308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3150D8-113E-4F05-BBA2-83F8187164D6}" type="datetimeFigureOut">
              <a:rPr lang="en-US" smtClean="0"/>
              <a:t>3/11/2015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B95FE8-E36F-454A-91AC-A00CFE5F8E1A}" type="slidenum">
              <a:rPr lang="en-US" smtClean="0"/>
              <a:t>‹#›</a:t>
            </a:fld>
            <a:endParaRPr lang="en-US"/>
          </a:p>
        </p:txBody>
      </p:sp>
    </p:spTree>
    <p:extLst>
      <p:ext uri="{BB962C8B-B14F-4D97-AF65-F5344CB8AC3E}">
        <p14:creationId xmlns:p14="http://schemas.microsoft.com/office/powerpoint/2010/main" val="3945746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3150D8-113E-4F05-BBA2-83F8187164D6}" type="datetimeFigureOut">
              <a:rPr lang="en-US" smtClean="0"/>
              <a:t>3/11/2015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B95FE8-E36F-454A-91AC-A00CFE5F8E1A}" type="slidenum">
              <a:rPr lang="en-US" smtClean="0"/>
              <a:t>‹#›</a:t>
            </a:fld>
            <a:endParaRPr lang="en-US"/>
          </a:p>
        </p:txBody>
      </p:sp>
    </p:spTree>
    <p:extLst>
      <p:ext uri="{BB962C8B-B14F-4D97-AF65-F5344CB8AC3E}">
        <p14:creationId xmlns:p14="http://schemas.microsoft.com/office/powerpoint/2010/main" val="3423974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3150D8-113E-4F05-BBA2-83F8187164D6}" type="datetimeFigureOut">
              <a:rPr lang="en-US" smtClean="0"/>
              <a:t>3/11/2015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B95FE8-E36F-454A-91AC-A00CFE5F8E1A}" type="slidenum">
              <a:rPr lang="en-US" smtClean="0"/>
              <a:t>‹#›</a:t>
            </a:fld>
            <a:endParaRPr lang="en-US"/>
          </a:p>
        </p:txBody>
      </p:sp>
    </p:spTree>
    <p:extLst>
      <p:ext uri="{BB962C8B-B14F-4D97-AF65-F5344CB8AC3E}">
        <p14:creationId xmlns:p14="http://schemas.microsoft.com/office/powerpoint/2010/main" val="2611673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3150D8-113E-4F05-BBA2-83F8187164D6}" type="datetimeFigureOut">
              <a:rPr lang="en-US" smtClean="0"/>
              <a:t>3/11/2015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B95FE8-E36F-454A-91AC-A00CFE5F8E1A}" type="slidenum">
              <a:rPr lang="en-US" smtClean="0"/>
              <a:t>‹#›</a:t>
            </a:fld>
            <a:endParaRPr lang="en-US"/>
          </a:p>
        </p:txBody>
      </p:sp>
    </p:spTree>
    <p:extLst>
      <p:ext uri="{BB962C8B-B14F-4D97-AF65-F5344CB8AC3E}">
        <p14:creationId xmlns:p14="http://schemas.microsoft.com/office/powerpoint/2010/main" val="1750262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3150D8-113E-4F05-BBA2-83F8187164D6}" type="datetimeFigureOut">
              <a:rPr lang="en-US" smtClean="0"/>
              <a:t>3/11/2015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B95FE8-E36F-454A-91AC-A00CFE5F8E1A}" type="slidenum">
              <a:rPr lang="en-US" smtClean="0"/>
              <a:t>‹#›</a:t>
            </a:fld>
            <a:endParaRPr lang="en-US"/>
          </a:p>
        </p:txBody>
      </p:sp>
    </p:spTree>
    <p:extLst>
      <p:ext uri="{BB962C8B-B14F-4D97-AF65-F5344CB8AC3E}">
        <p14:creationId xmlns:p14="http://schemas.microsoft.com/office/powerpoint/2010/main" val="2058345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3150D8-113E-4F05-BBA2-83F8187164D6}" type="datetimeFigureOut">
              <a:rPr lang="en-US" smtClean="0"/>
              <a:t>3/11/2015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B95FE8-E36F-454A-91AC-A00CFE5F8E1A}" type="slidenum">
              <a:rPr lang="en-US" smtClean="0"/>
              <a:t>‹#›</a:t>
            </a:fld>
            <a:endParaRPr lang="en-US"/>
          </a:p>
        </p:txBody>
      </p:sp>
    </p:spTree>
    <p:extLst>
      <p:ext uri="{BB962C8B-B14F-4D97-AF65-F5344CB8AC3E}">
        <p14:creationId xmlns:p14="http://schemas.microsoft.com/office/powerpoint/2010/main" val="3692104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3150D8-113E-4F05-BBA2-83F8187164D6}" type="datetimeFigureOut">
              <a:rPr lang="en-US" smtClean="0"/>
              <a:t>3/11/2015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B95FE8-E36F-454A-91AC-A00CFE5F8E1A}" type="slidenum">
              <a:rPr lang="en-US" smtClean="0"/>
              <a:t>‹#›</a:t>
            </a:fld>
            <a:endParaRPr lang="en-US"/>
          </a:p>
        </p:txBody>
      </p:sp>
    </p:spTree>
    <p:extLst>
      <p:ext uri="{BB962C8B-B14F-4D97-AF65-F5344CB8AC3E}">
        <p14:creationId xmlns:p14="http://schemas.microsoft.com/office/powerpoint/2010/main" val="3549896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3150D8-113E-4F05-BBA2-83F8187164D6}" type="datetimeFigureOut">
              <a:rPr lang="en-US" smtClean="0"/>
              <a:t>3/11/2015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B95FE8-E36F-454A-91AC-A00CFE5F8E1A}" type="slidenum">
              <a:rPr lang="en-US" smtClean="0"/>
              <a:t>‹#›</a:t>
            </a:fld>
            <a:endParaRPr lang="en-US"/>
          </a:p>
        </p:txBody>
      </p:sp>
    </p:spTree>
    <p:extLst>
      <p:ext uri="{BB962C8B-B14F-4D97-AF65-F5344CB8AC3E}">
        <p14:creationId xmlns:p14="http://schemas.microsoft.com/office/powerpoint/2010/main" val="4205464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3150D8-113E-4F05-BBA2-83F8187164D6}" type="datetimeFigureOut">
              <a:rPr lang="en-US" smtClean="0"/>
              <a:t>3/11/2015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B95FE8-E36F-454A-91AC-A00CFE5F8E1A}" type="slidenum">
              <a:rPr lang="en-US" smtClean="0"/>
              <a:t>‹#›</a:t>
            </a:fld>
            <a:endParaRPr lang="en-US"/>
          </a:p>
        </p:txBody>
      </p:sp>
    </p:spTree>
    <p:extLst>
      <p:ext uri="{BB962C8B-B14F-4D97-AF65-F5344CB8AC3E}">
        <p14:creationId xmlns:p14="http://schemas.microsoft.com/office/powerpoint/2010/main" val="380512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3150D8-113E-4F05-BBA2-83F8187164D6}" type="datetimeFigureOut">
              <a:rPr lang="en-US" smtClean="0"/>
              <a:t>3/11/2015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B95FE8-E36F-454A-91AC-A00CFE5F8E1A}" type="slidenum">
              <a:rPr lang="en-US" smtClean="0"/>
              <a:t>‹#›</a:t>
            </a:fld>
            <a:endParaRPr lang="en-US"/>
          </a:p>
        </p:txBody>
      </p:sp>
    </p:spTree>
    <p:extLst>
      <p:ext uri="{BB962C8B-B14F-4D97-AF65-F5344CB8AC3E}">
        <p14:creationId xmlns:p14="http://schemas.microsoft.com/office/powerpoint/2010/main" val="2605053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43150D8-113E-4F05-BBA2-83F8187164D6}" type="datetimeFigureOut">
              <a:rPr lang="en-US" smtClean="0"/>
              <a:t>3/11/2015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0B95FE8-E36F-454A-91AC-A00CFE5F8E1A}" type="slidenum">
              <a:rPr lang="en-US" smtClean="0"/>
              <a:t>‹#›</a:t>
            </a:fld>
            <a:endParaRPr lang="en-US"/>
          </a:p>
        </p:txBody>
      </p:sp>
    </p:spTree>
    <p:extLst>
      <p:ext uri="{BB962C8B-B14F-4D97-AF65-F5344CB8AC3E}">
        <p14:creationId xmlns:p14="http://schemas.microsoft.com/office/powerpoint/2010/main" val="10293385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1.gi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6971" y="473128"/>
            <a:ext cx="5834758" cy="4508676"/>
          </a:xfrm>
          <a:prstGeom prst="rect">
            <a:avLst/>
          </a:prstGeom>
        </p:spPr>
      </p:pic>
      <p:sp>
        <p:nvSpPr>
          <p:cNvPr id="2" name="Title 1"/>
          <p:cNvSpPr>
            <a:spLocks noGrp="1"/>
          </p:cNvSpPr>
          <p:nvPr>
            <p:ph type="title"/>
          </p:nvPr>
        </p:nvSpPr>
        <p:spPr/>
        <p:txBody>
          <a:bodyPr/>
          <a:lstStyle/>
          <a:p>
            <a:endParaRPr lang="en-US" dirty="0"/>
          </a:p>
        </p:txBody>
      </p:sp>
      <p:sp>
        <p:nvSpPr>
          <p:cNvPr id="5" name="Subtitle 2"/>
          <p:cNvSpPr txBox="1">
            <a:spLocks/>
          </p:cNvSpPr>
          <p:nvPr/>
        </p:nvSpPr>
        <p:spPr>
          <a:xfrm>
            <a:off x="1311215" y="3505200"/>
            <a:ext cx="6858000" cy="1655762"/>
          </a:xfrm>
          <a:prstGeom prst="rect">
            <a:avLst/>
          </a:prstGeom>
        </p:spPr>
        <p:txBody>
          <a:bodyPr vert="horz" lIns="91440" tIns="45720" rIns="91440" bIns="45720" rtlCol="0">
            <a:normAutofit fontScale="77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dirty="0" smtClean="0"/>
              <a:t/>
            </a:r>
            <a:br>
              <a:rPr lang="en-US" dirty="0" smtClean="0"/>
            </a:br>
            <a:r>
              <a:rPr lang="en-US" sz="4700" b="1" dirty="0" smtClean="0"/>
              <a:t>ELECTRONIC LEAK DETECTION FOR ROOFING, WATERPROOFING and CIVIL MEMBRANES </a:t>
            </a:r>
            <a:endParaRPr lang="en-US" sz="4700" b="1" dirty="0"/>
          </a:p>
        </p:txBody>
      </p:sp>
      <p:sp>
        <p:nvSpPr>
          <p:cNvPr id="3" name="Content Placeholder 2"/>
          <p:cNvSpPr>
            <a:spLocks noGrp="1"/>
          </p:cNvSpPr>
          <p:nvPr>
            <p:ph idx="1"/>
          </p:nvPr>
        </p:nvSpPr>
        <p:spPr>
          <a:xfrm>
            <a:off x="381000" y="3200399"/>
            <a:ext cx="7886700" cy="2933701"/>
          </a:xfrm>
        </p:spPr>
        <p:txBody>
          <a:bodyPr/>
          <a:lstStyle/>
          <a:p>
            <a:endParaRPr lang="en-US" dirty="0"/>
          </a:p>
        </p:txBody>
      </p:sp>
    </p:spTree>
    <p:extLst>
      <p:ext uri="{BB962C8B-B14F-4D97-AF65-F5344CB8AC3E}">
        <p14:creationId xmlns:p14="http://schemas.microsoft.com/office/powerpoint/2010/main" val="3623354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79645" y="533400"/>
            <a:ext cx="8151624" cy="5265752"/>
          </a:xfrm>
          <a:prstGeom prst="rect">
            <a:avLst/>
          </a:prstGeom>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spTree>
    <p:extLst>
      <p:ext uri="{BB962C8B-B14F-4D97-AF65-F5344CB8AC3E}">
        <p14:creationId xmlns:p14="http://schemas.microsoft.com/office/powerpoint/2010/main" val="33338954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07978" y="304800"/>
            <a:ext cx="7528044" cy="6204364"/>
          </a:xfrm>
          <a:prstGeom prst="rect">
            <a:avLst/>
          </a:prstGeom>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spTree>
    <p:extLst>
      <p:ext uri="{BB962C8B-B14F-4D97-AF65-F5344CB8AC3E}">
        <p14:creationId xmlns:p14="http://schemas.microsoft.com/office/powerpoint/2010/main" val="2157689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sp>
        <p:nvSpPr>
          <p:cNvPr id="5" name="Title 1"/>
          <p:cNvSpPr txBox="1">
            <a:spLocks/>
          </p:cNvSpPr>
          <p:nvPr/>
        </p:nvSpPr>
        <p:spPr>
          <a:xfrm>
            <a:off x="731108" y="1663795"/>
            <a:ext cx="7681784" cy="1668858"/>
          </a:xfrm>
          <a:prstGeom prst="rect">
            <a:avLst/>
          </a:prstGeom>
        </p:spPr>
        <p:txBody>
          <a:bodyPr vert="horz" lIns="91440" tIns="45720" rIns="91440" bIns="45720" rtlCol="0" anchor="t">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000" dirty="0" err="1" smtClean="0">
                <a:latin typeface="+mn-lt"/>
              </a:rPr>
              <a:t>Gaussan</a:t>
            </a:r>
            <a:r>
              <a:rPr lang="en-US" sz="2000" dirty="0" smtClean="0">
                <a:latin typeface="+mn-lt"/>
              </a:rPr>
              <a:t> Technologies (</a:t>
            </a:r>
            <a:r>
              <a:rPr lang="en-US" sz="2000" dirty="0" err="1" smtClean="0">
                <a:latin typeface="+mn-lt"/>
              </a:rPr>
              <a:t>Gaussan</a:t>
            </a:r>
            <a:r>
              <a:rPr lang="en-US" sz="2000" dirty="0" smtClean="0">
                <a:latin typeface="+mn-lt"/>
              </a:rPr>
              <a:t> Method) provides the unique service of combined </a:t>
            </a:r>
            <a:r>
              <a:rPr lang="en-US" sz="2100" dirty="0" smtClean="0">
                <a:latin typeface="+mn-lt"/>
              </a:rPr>
              <a:t>On-Demand</a:t>
            </a:r>
            <a:r>
              <a:rPr lang="en-US" sz="2000" dirty="0" smtClean="0">
                <a:latin typeface="+mn-lt"/>
              </a:rPr>
              <a:t> electronic testing for roofing and waterproofing using high and low voltage protocols.</a:t>
            </a:r>
            <a:r>
              <a:rPr lang="en-US" sz="2000" dirty="0" smtClean="0"/>
              <a:t/>
            </a:r>
            <a:br>
              <a:rPr lang="en-US" sz="2000" dirty="0" smtClean="0"/>
            </a:br>
            <a:r>
              <a:rPr lang="en-US" sz="2000" dirty="0" smtClean="0"/>
              <a:t/>
            </a:r>
            <a:br>
              <a:rPr lang="en-US" sz="2000" dirty="0" smtClean="0"/>
            </a:br>
            <a:endParaRPr lang="en-US" sz="2000" dirty="0"/>
          </a:p>
        </p:txBody>
      </p:sp>
      <p:sp>
        <p:nvSpPr>
          <p:cNvPr id="6" name="Content Placeholder 2"/>
          <p:cNvSpPr txBox="1">
            <a:spLocks/>
          </p:cNvSpPr>
          <p:nvPr/>
        </p:nvSpPr>
        <p:spPr>
          <a:xfrm>
            <a:off x="76200" y="-14416"/>
            <a:ext cx="9067800" cy="1162204"/>
          </a:xfrm>
          <a:prstGeom prst="rect">
            <a:avLst/>
          </a:prstGeom>
        </p:spPr>
        <p:txBody>
          <a:bodyPr vert="horz" lIns="91440" tIns="45720" rIns="91440" bIns="45720" rtlCol="0">
            <a:normAutofit fontScale="77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endParaRPr lang="en-US" sz="5400" b="1" dirty="0" smtClean="0"/>
          </a:p>
          <a:p>
            <a:pPr marL="0" indent="0" algn="ctr">
              <a:buFont typeface="Arial" panose="020B0604020202020204" pitchFamily="34" charset="0"/>
              <a:buNone/>
            </a:pPr>
            <a:r>
              <a:rPr lang="en-US" sz="5400" b="1" dirty="0" smtClean="0"/>
              <a:t>GAUSSAN METHOD </a:t>
            </a:r>
          </a:p>
          <a:p>
            <a:pPr marL="0" indent="0">
              <a:buFont typeface="Arial" panose="020B0604020202020204" pitchFamily="34" charset="0"/>
              <a:buNone/>
            </a:pPr>
            <a:endParaRPr lang="en-US" dirty="0"/>
          </a:p>
        </p:txBody>
      </p:sp>
      <p:sp>
        <p:nvSpPr>
          <p:cNvPr id="7" name="TextBox 6"/>
          <p:cNvSpPr txBox="1"/>
          <p:nvPr/>
        </p:nvSpPr>
        <p:spPr>
          <a:xfrm>
            <a:off x="685800" y="2731115"/>
            <a:ext cx="7848600" cy="1323439"/>
          </a:xfrm>
          <a:prstGeom prst="rect">
            <a:avLst/>
          </a:prstGeom>
          <a:noFill/>
          <a:ln>
            <a:noFill/>
          </a:ln>
        </p:spPr>
        <p:txBody>
          <a:bodyPr wrap="square" rtlCol="0">
            <a:spAutoFit/>
          </a:bodyPr>
          <a:lstStyle/>
          <a:p>
            <a:pPr algn="ctr"/>
            <a:r>
              <a:rPr lang="en-US" sz="2000" dirty="0" smtClean="0"/>
              <a:t>This protocol resulted from the realization that none of the leak detection methods (flood, High Voltage, Low Voltage, Infrared, Capacitance) were able to effectively and consistently identify and locate leakage in roofing or waterproofing membranes when used by themselves.</a:t>
            </a:r>
          </a:p>
        </p:txBody>
      </p:sp>
    </p:spTree>
    <p:extLst>
      <p:ext uri="{BB962C8B-B14F-4D97-AF65-F5344CB8AC3E}">
        <p14:creationId xmlns:p14="http://schemas.microsoft.com/office/powerpoint/2010/main" val="36333737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sp>
        <p:nvSpPr>
          <p:cNvPr id="5" name="Title 1"/>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b="1" dirty="0" smtClean="0"/>
              <a:t>Benefits of the </a:t>
            </a:r>
            <a:r>
              <a:rPr lang="en-US" sz="4000" b="1" dirty="0" err="1" smtClean="0">
                <a:latin typeface="+mn-lt"/>
              </a:rPr>
              <a:t>Gaussan</a:t>
            </a:r>
            <a:r>
              <a:rPr lang="en-US" sz="4000" b="1" dirty="0" smtClean="0"/>
              <a:t> Method</a:t>
            </a:r>
            <a:endParaRPr lang="en-US" sz="4000" b="1" dirty="0"/>
          </a:p>
        </p:txBody>
      </p:sp>
      <p:sp>
        <p:nvSpPr>
          <p:cNvPr id="6" name="Content Placeholder 2"/>
          <p:cNvSpPr txBox="1">
            <a:spLocks/>
          </p:cNvSpPr>
          <p:nvPr/>
        </p:nvSpPr>
        <p:spPr>
          <a:xfrm>
            <a:off x="628650" y="1825625"/>
            <a:ext cx="788670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smtClean="0"/>
              <a:t>Statistically higher identification of leaks and potential leaks.</a:t>
            </a:r>
          </a:p>
          <a:p>
            <a:r>
              <a:rPr lang="en-US" dirty="0" smtClean="0"/>
              <a:t>The roof membrane cleared through high voltage testing, repaired  and proofed via low voltage testing only requires one mobilization per area.</a:t>
            </a:r>
          </a:p>
          <a:p>
            <a:r>
              <a:rPr lang="en-US" dirty="0" smtClean="0"/>
              <a:t>Test methods build on one another assuring that the roof will be as leak free as possible.</a:t>
            </a:r>
          </a:p>
          <a:p>
            <a:r>
              <a:rPr lang="en-US" dirty="0" err="1" smtClean="0"/>
              <a:t>Gaussan</a:t>
            </a:r>
            <a:r>
              <a:rPr lang="en-US" dirty="0" smtClean="0"/>
              <a:t> LV becomes the QA protocol for the roofing installation.</a:t>
            </a:r>
          </a:p>
          <a:p>
            <a:r>
              <a:rPr lang="en-US" dirty="0" err="1" smtClean="0"/>
              <a:t>Gaussan</a:t>
            </a:r>
            <a:r>
              <a:rPr lang="en-US" dirty="0" smtClean="0"/>
              <a:t> LV data becomes the baseline for the installation of Real-Time leak alert systems and where the application of overburden requires retesting or future testing if leakage problems arise.</a:t>
            </a:r>
            <a:endParaRPr lang="en-US" dirty="0"/>
          </a:p>
        </p:txBody>
      </p:sp>
    </p:spTree>
    <p:extLst>
      <p:ext uri="{BB962C8B-B14F-4D97-AF65-F5344CB8AC3E}">
        <p14:creationId xmlns:p14="http://schemas.microsoft.com/office/powerpoint/2010/main" val="7295685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sp>
        <p:nvSpPr>
          <p:cNvPr id="5" name="Title 1"/>
          <p:cNvSpPr txBox="1">
            <a:spLocks/>
          </p:cNvSpPr>
          <p:nvPr/>
        </p:nvSpPr>
        <p:spPr>
          <a:xfrm>
            <a:off x="628650" y="365126"/>
            <a:ext cx="7886700" cy="3597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b="1" dirty="0" smtClean="0"/>
              <a:t>Use the building structure as the reference point</a:t>
            </a:r>
          </a:p>
          <a:p>
            <a:endParaRPr lang="en-US" sz="4000" b="1" dirty="0"/>
          </a:p>
          <a:p>
            <a:pPr marL="571500" indent="-571500">
              <a:buFont typeface="Arial" panose="020B0604020202020204" pitchFamily="34" charset="0"/>
              <a:buChar char="•"/>
            </a:pPr>
            <a:r>
              <a:rPr lang="en-US" sz="4000" b="1" dirty="0" smtClean="0"/>
              <a:t>Can be a ground</a:t>
            </a:r>
          </a:p>
          <a:p>
            <a:pPr marL="571500" indent="-571500">
              <a:buFont typeface="Arial" panose="020B0604020202020204" pitchFamily="34" charset="0"/>
              <a:buChar char="•"/>
            </a:pPr>
            <a:r>
              <a:rPr lang="en-US" sz="4000" b="1" dirty="0" smtClean="0"/>
              <a:t>Can be a live source of current</a:t>
            </a:r>
            <a:endParaRPr lang="en-US" sz="4000" b="1" dirty="0"/>
          </a:p>
        </p:txBody>
      </p:sp>
    </p:spTree>
    <p:extLst>
      <p:ext uri="{BB962C8B-B14F-4D97-AF65-F5344CB8AC3E}">
        <p14:creationId xmlns:p14="http://schemas.microsoft.com/office/powerpoint/2010/main" val="15909579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sp>
        <p:nvSpPr>
          <p:cNvPr id="5" name="Title 1"/>
          <p:cNvSpPr txBox="1">
            <a:spLocks/>
          </p:cNvSpPr>
          <p:nvPr/>
        </p:nvSpPr>
        <p:spPr>
          <a:xfrm>
            <a:off x="683226" y="78259"/>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6600" b="1" dirty="0" smtClean="0"/>
              <a:t>GAUSSAN HV</a:t>
            </a:r>
            <a:endParaRPr lang="en-US" sz="6600" b="1" dirty="0"/>
          </a:p>
        </p:txBody>
      </p:sp>
      <p:pic>
        <p:nvPicPr>
          <p:cNvPr id="6"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3831" y="1148143"/>
            <a:ext cx="6136338" cy="4602254"/>
          </a:xfrm>
          <a:prstGeom prst="rect">
            <a:avLst/>
          </a:prstGeom>
        </p:spPr>
      </p:pic>
      <p:sp>
        <p:nvSpPr>
          <p:cNvPr id="7" name="Content Placeholder 2"/>
          <p:cNvSpPr txBox="1">
            <a:spLocks/>
          </p:cNvSpPr>
          <p:nvPr/>
        </p:nvSpPr>
        <p:spPr>
          <a:xfrm>
            <a:off x="628650" y="1825625"/>
            <a:ext cx="788670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dirty="0" smtClean="0"/>
          </a:p>
        </p:txBody>
      </p:sp>
    </p:spTree>
    <p:extLst>
      <p:ext uri="{BB962C8B-B14F-4D97-AF65-F5344CB8AC3E}">
        <p14:creationId xmlns:p14="http://schemas.microsoft.com/office/powerpoint/2010/main" val="9045369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578" y="2900363"/>
            <a:ext cx="8194714" cy="1214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565335" y="2900363"/>
            <a:ext cx="1981200" cy="369332"/>
          </a:xfrm>
          <a:prstGeom prst="rect">
            <a:avLst/>
          </a:prstGeom>
          <a:noFill/>
        </p:spPr>
        <p:txBody>
          <a:bodyPr wrap="square" rtlCol="0">
            <a:spAutoFit/>
          </a:bodyPr>
          <a:lstStyle/>
          <a:p>
            <a:r>
              <a:rPr lang="en-US" dirty="0" smtClean="0"/>
              <a:t>Up to 35,000 volts</a:t>
            </a:r>
            <a:endParaRPr lang="en-US" dirty="0"/>
          </a:p>
        </p:txBody>
      </p:sp>
    </p:spTree>
    <p:extLst>
      <p:ext uri="{BB962C8B-B14F-4D97-AF65-F5344CB8AC3E}">
        <p14:creationId xmlns:p14="http://schemas.microsoft.com/office/powerpoint/2010/main" val="25765392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sp>
        <p:nvSpPr>
          <p:cNvPr id="5" name="Title 1"/>
          <p:cNvSpPr txBox="1">
            <a:spLocks/>
          </p:cNvSpPr>
          <p:nvPr/>
        </p:nvSpPr>
        <p:spPr>
          <a:xfrm>
            <a:off x="628650" y="98901"/>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7200" b="1" dirty="0" smtClean="0"/>
              <a:t>GAUSSAN LV</a:t>
            </a:r>
            <a:endParaRPr lang="en-US" sz="7200" b="1" dirty="0"/>
          </a:p>
        </p:txBody>
      </p:sp>
      <p:sp>
        <p:nvSpPr>
          <p:cNvPr id="6" name="TextBox 5"/>
          <p:cNvSpPr txBox="1"/>
          <p:nvPr/>
        </p:nvSpPr>
        <p:spPr>
          <a:xfrm>
            <a:off x="668809" y="1295400"/>
            <a:ext cx="7848600" cy="1477328"/>
          </a:xfrm>
          <a:prstGeom prst="rect">
            <a:avLst/>
          </a:prstGeom>
          <a:noFill/>
          <a:ln>
            <a:noFill/>
          </a:ln>
        </p:spPr>
        <p:txBody>
          <a:bodyPr wrap="square" rtlCol="0">
            <a:spAutoFit/>
          </a:bodyPr>
          <a:lstStyle/>
          <a:p>
            <a:pPr marL="285750" indent="-285750">
              <a:buFont typeface="Arial" panose="020B0604020202020204" pitchFamily="34" charset="0"/>
              <a:buChar char="•"/>
            </a:pPr>
            <a:r>
              <a:rPr lang="en-US" dirty="0" err="1" smtClean="0"/>
              <a:t>Gaussan</a:t>
            </a:r>
            <a:r>
              <a:rPr lang="en-US" dirty="0" smtClean="0"/>
              <a:t> LV (low voltage vector mapping) is a wet test.</a:t>
            </a:r>
          </a:p>
          <a:p>
            <a:pPr marL="285750" indent="-285750">
              <a:buFont typeface="Arial" panose="020B0604020202020204" pitchFamily="34" charset="0"/>
              <a:buChar char="•"/>
            </a:pPr>
            <a:r>
              <a:rPr lang="en-US" dirty="0" smtClean="0"/>
              <a:t>Because it is a wet test, the test determines leakage in the membrane through seams, overlaps and inadequate materials. </a:t>
            </a:r>
          </a:p>
          <a:p>
            <a:pPr marL="285750" indent="-285750">
              <a:buFont typeface="Arial" panose="020B0604020202020204" pitchFamily="34" charset="0"/>
              <a:buChar char="•"/>
            </a:pPr>
            <a:r>
              <a:rPr lang="en-US" dirty="0" err="1" smtClean="0"/>
              <a:t>Gaussan</a:t>
            </a:r>
            <a:r>
              <a:rPr lang="en-US" dirty="0" smtClean="0"/>
              <a:t> LV will detect potential leakage at “T” seams and other indirect points of potential water penetration which are not detectable by </a:t>
            </a:r>
            <a:r>
              <a:rPr lang="en-US" dirty="0" err="1" smtClean="0"/>
              <a:t>Gaussan</a:t>
            </a:r>
            <a:r>
              <a:rPr lang="en-US" dirty="0" smtClean="0"/>
              <a:t> HV.</a:t>
            </a:r>
            <a:endParaRPr lang="en-US" dirty="0"/>
          </a:p>
        </p:txBody>
      </p:sp>
      <p:pic>
        <p:nvPicPr>
          <p:cNvPr id="7"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2971799"/>
            <a:ext cx="4040679" cy="302878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8138" y="2971800"/>
            <a:ext cx="4038384" cy="3028788"/>
          </a:xfrm>
          <a:prstGeom prst="rect">
            <a:avLst/>
          </a:prstGeom>
        </p:spPr>
      </p:pic>
    </p:spTree>
    <p:extLst>
      <p:ext uri="{BB962C8B-B14F-4D97-AF65-F5344CB8AC3E}">
        <p14:creationId xmlns:p14="http://schemas.microsoft.com/office/powerpoint/2010/main" val="21124735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sp>
        <p:nvSpPr>
          <p:cNvPr id="5" name="Title 1"/>
          <p:cNvSpPr txBox="1">
            <a:spLocks/>
          </p:cNvSpPr>
          <p:nvPr/>
        </p:nvSpPr>
        <p:spPr>
          <a:xfrm>
            <a:off x="0" y="214312"/>
            <a:ext cx="7510845" cy="928688"/>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smtClean="0"/>
              <a:t>Electronic Leak Testing thru Overburden</a:t>
            </a:r>
            <a:endParaRPr lang="en-US" sz="3600" dirty="0" smtClean="0"/>
          </a:p>
        </p:txBody>
      </p:sp>
      <p:pic>
        <p:nvPicPr>
          <p:cNvPr id="6" name="Picture 2"/>
          <p:cNvPicPr>
            <a:picLocks noChangeAspect="1" noChangeArrowheads="1"/>
          </p:cNvPicPr>
          <p:nvPr/>
        </p:nvPicPr>
        <p:blipFill>
          <a:blip r:embed="rId3" cstate="print"/>
          <a:srcRect/>
          <a:stretch>
            <a:fillRect/>
          </a:stretch>
        </p:blipFill>
        <p:spPr bwMode="auto">
          <a:xfrm>
            <a:off x="0" y="1879384"/>
            <a:ext cx="9144000" cy="4216615"/>
          </a:xfrm>
          <a:prstGeom prst="rect">
            <a:avLst/>
          </a:prstGeom>
          <a:noFill/>
          <a:ln w="9525">
            <a:noFill/>
            <a:miter lim="800000"/>
            <a:headEnd/>
            <a:tailEnd/>
          </a:ln>
        </p:spPr>
      </p:pic>
    </p:spTree>
    <p:extLst>
      <p:ext uri="{BB962C8B-B14F-4D97-AF65-F5344CB8AC3E}">
        <p14:creationId xmlns:p14="http://schemas.microsoft.com/office/powerpoint/2010/main" val="41550687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805" y="164597"/>
            <a:ext cx="7904389" cy="6107938"/>
          </a:xfrm>
          <a:prstGeom prst="rect">
            <a:avLst/>
          </a:prstGeom>
        </p:spPr>
      </p:pic>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spTree>
    <p:extLst>
      <p:ext uri="{BB962C8B-B14F-4D97-AF65-F5344CB8AC3E}">
        <p14:creationId xmlns:p14="http://schemas.microsoft.com/office/powerpoint/2010/main" val="31227170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7886700" cy="1325563"/>
          </a:xfrm>
        </p:spPr>
        <p:txBody>
          <a:bodyPr>
            <a:noAutofit/>
          </a:bodyPr>
          <a:lstStyle/>
          <a:p>
            <a:pPr algn="ctr"/>
            <a:r>
              <a:rPr lang="en-US" sz="8800" b="1" dirty="0" smtClean="0">
                <a:latin typeface="+mn-lt"/>
              </a:rPr>
              <a:t>Disclaimer</a:t>
            </a:r>
            <a:endParaRPr lang="en-US" sz="8800" b="1" dirty="0">
              <a:latin typeface="+mn-lt"/>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pic>
        <p:nvPicPr>
          <p:cNvPr id="5" name="Picture 4"/>
          <p:cNvPicPr>
            <a:picLocks noChangeAspect="1"/>
          </p:cNvPicPr>
          <p:nvPr/>
        </p:nvPicPr>
        <p:blipFill>
          <a:blip r:embed="rId3"/>
          <a:stretch>
            <a:fillRect/>
          </a:stretch>
        </p:blipFill>
        <p:spPr>
          <a:xfrm>
            <a:off x="2590800" y="1268665"/>
            <a:ext cx="3810000" cy="712535"/>
          </a:xfrm>
          <a:prstGeom prst="rect">
            <a:avLst/>
          </a:prstGeom>
        </p:spPr>
      </p:pic>
      <p:pic>
        <p:nvPicPr>
          <p:cNvPr id="12" name="Picture 11"/>
          <p:cNvPicPr>
            <a:picLocks noChangeAspect="1"/>
          </p:cNvPicPr>
          <p:nvPr/>
        </p:nvPicPr>
        <p:blipFill>
          <a:blip r:embed="rId3"/>
          <a:stretch>
            <a:fillRect/>
          </a:stretch>
        </p:blipFill>
        <p:spPr>
          <a:xfrm>
            <a:off x="2590800" y="1981200"/>
            <a:ext cx="3810000" cy="712535"/>
          </a:xfrm>
          <a:prstGeom prst="rect">
            <a:avLst/>
          </a:prstGeom>
        </p:spPr>
      </p:pic>
      <p:pic>
        <p:nvPicPr>
          <p:cNvPr id="13" name="Picture 12"/>
          <p:cNvPicPr>
            <a:picLocks noChangeAspect="1"/>
          </p:cNvPicPr>
          <p:nvPr/>
        </p:nvPicPr>
        <p:blipFill>
          <a:blip r:embed="rId3"/>
          <a:stretch>
            <a:fillRect/>
          </a:stretch>
        </p:blipFill>
        <p:spPr>
          <a:xfrm>
            <a:off x="2590800" y="2693735"/>
            <a:ext cx="3810000" cy="712535"/>
          </a:xfrm>
          <a:prstGeom prst="rect">
            <a:avLst/>
          </a:prstGeom>
        </p:spPr>
      </p:pic>
      <p:pic>
        <p:nvPicPr>
          <p:cNvPr id="14" name="Picture 13"/>
          <p:cNvPicPr>
            <a:picLocks noChangeAspect="1"/>
          </p:cNvPicPr>
          <p:nvPr/>
        </p:nvPicPr>
        <p:blipFill>
          <a:blip r:embed="rId3"/>
          <a:stretch>
            <a:fillRect/>
          </a:stretch>
        </p:blipFill>
        <p:spPr>
          <a:xfrm>
            <a:off x="2596081" y="3406270"/>
            <a:ext cx="3810000" cy="712535"/>
          </a:xfrm>
          <a:prstGeom prst="rect">
            <a:avLst/>
          </a:prstGeom>
        </p:spPr>
      </p:pic>
      <p:pic>
        <p:nvPicPr>
          <p:cNvPr id="15" name="Picture 14"/>
          <p:cNvPicPr>
            <a:picLocks noChangeAspect="1"/>
          </p:cNvPicPr>
          <p:nvPr/>
        </p:nvPicPr>
        <p:blipFill>
          <a:blip r:embed="rId3"/>
          <a:stretch>
            <a:fillRect/>
          </a:stretch>
        </p:blipFill>
        <p:spPr>
          <a:xfrm>
            <a:off x="2590800" y="4118805"/>
            <a:ext cx="3810000" cy="712535"/>
          </a:xfrm>
          <a:prstGeom prst="rect">
            <a:avLst/>
          </a:prstGeom>
        </p:spPr>
      </p:pic>
      <p:pic>
        <p:nvPicPr>
          <p:cNvPr id="16" name="Picture 15"/>
          <p:cNvPicPr>
            <a:picLocks noChangeAspect="1"/>
          </p:cNvPicPr>
          <p:nvPr/>
        </p:nvPicPr>
        <p:blipFill>
          <a:blip r:embed="rId3"/>
          <a:stretch>
            <a:fillRect/>
          </a:stretch>
        </p:blipFill>
        <p:spPr>
          <a:xfrm>
            <a:off x="2596081" y="4831340"/>
            <a:ext cx="3810000" cy="712535"/>
          </a:xfrm>
          <a:prstGeom prst="rect">
            <a:avLst/>
          </a:prstGeom>
        </p:spPr>
      </p:pic>
      <p:pic>
        <p:nvPicPr>
          <p:cNvPr id="17" name="Picture 16"/>
          <p:cNvPicPr>
            <a:picLocks noChangeAspect="1"/>
          </p:cNvPicPr>
          <p:nvPr/>
        </p:nvPicPr>
        <p:blipFill>
          <a:blip r:embed="rId3"/>
          <a:stretch>
            <a:fillRect/>
          </a:stretch>
        </p:blipFill>
        <p:spPr>
          <a:xfrm>
            <a:off x="2601362" y="5543875"/>
            <a:ext cx="3810000" cy="712535"/>
          </a:xfrm>
          <a:prstGeom prst="rect">
            <a:avLst/>
          </a:prstGeom>
        </p:spPr>
      </p:pic>
    </p:spTree>
    <p:extLst>
      <p:ext uri="{BB962C8B-B14F-4D97-AF65-F5344CB8AC3E}">
        <p14:creationId xmlns:p14="http://schemas.microsoft.com/office/powerpoint/2010/main" val="14995170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400800"/>
            <a:ext cx="9144000" cy="369332"/>
          </a:xfrm>
          <a:prstGeom prst="rect">
            <a:avLst/>
          </a:prstGeom>
          <a:solidFill>
            <a:schemeClr val="bg1"/>
          </a:solidFill>
        </p:spPr>
        <p:txBody>
          <a:bodyPr wrap="square" rtlCol="0">
            <a:spAutoFit/>
          </a:bodyPr>
          <a:lstStyle/>
          <a:p>
            <a:endParaRPr lang="en-US" dirty="0"/>
          </a:p>
        </p:txBody>
      </p:sp>
      <p:sp>
        <p:nvSpPr>
          <p:cNvPr id="2" name="Title 1"/>
          <p:cNvSpPr>
            <a:spLocks noGrp="1"/>
          </p:cNvSpPr>
          <p:nvPr>
            <p:ph type="ctrTitle"/>
          </p:nvPr>
        </p:nvSpPr>
        <p:spPr>
          <a:xfrm>
            <a:off x="152400" y="1905000"/>
            <a:ext cx="8763000" cy="2362200"/>
          </a:xfrm>
        </p:spPr>
        <p:txBody>
          <a:bodyPr>
            <a:normAutofit fontScale="90000"/>
          </a:bodyPr>
          <a:lstStyle/>
          <a:p>
            <a:r>
              <a:rPr lang="en-US" b="1" dirty="0" smtClean="0"/>
              <a:t>USE PRINCIPLES OF ELECTRICAL RESISTANCE OF MEMBRANES, CONDUCTIVITY OF WATER AND VECTOR MAPPING TO DEVELOP FURTHER LEAK DETECTION SYSTEMS</a:t>
            </a:r>
            <a:endParaRPr lang="en-US" b="1" dirty="0"/>
          </a:p>
        </p:txBody>
      </p:sp>
      <p:pic>
        <p:nvPicPr>
          <p:cNvPr id="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spTree>
    <p:extLst>
      <p:ext uri="{BB962C8B-B14F-4D97-AF65-F5344CB8AC3E}">
        <p14:creationId xmlns:p14="http://schemas.microsoft.com/office/powerpoint/2010/main" val="8906254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sp>
        <p:nvSpPr>
          <p:cNvPr id="5" name="Title 1"/>
          <p:cNvSpPr txBox="1">
            <a:spLocks/>
          </p:cNvSpPr>
          <p:nvPr/>
        </p:nvSpPr>
        <p:spPr>
          <a:xfrm>
            <a:off x="493543" y="1295400"/>
            <a:ext cx="8229600" cy="116311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000" dirty="0" err="1" smtClean="0">
                <a:latin typeface="+mn-lt"/>
              </a:rPr>
              <a:t>Gaussan</a:t>
            </a:r>
            <a:r>
              <a:rPr lang="en-US" sz="2000" dirty="0" smtClean="0">
                <a:latin typeface="+mn-lt"/>
              </a:rPr>
              <a:t> Real-Time leak detection systems are digitally controlled, 24/7 membrane monitoring systems, typically specified where there are mission-critical or other high asset value installations.</a:t>
            </a:r>
            <a:br>
              <a:rPr lang="en-US" sz="2000" dirty="0" smtClean="0">
                <a:latin typeface="+mn-lt"/>
              </a:rPr>
            </a:br>
            <a:endParaRPr lang="en-US" sz="2000" dirty="0">
              <a:latin typeface="+mn-lt"/>
            </a:endParaRPr>
          </a:p>
        </p:txBody>
      </p:sp>
      <p:sp>
        <p:nvSpPr>
          <p:cNvPr id="6" name="Content Placeholder 2"/>
          <p:cNvSpPr txBox="1">
            <a:spLocks/>
          </p:cNvSpPr>
          <p:nvPr/>
        </p:nvSpPr>
        <p:spPr>
          <a:xfrm>
            <a:off x="493543" y="2273452"/>
            <a:ext cx="8229600" cy="261091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smtClean="0"/>
              <a:t>Builds on the principles of On-Demand leak detection (</a:t>
            </a:r>
            <a:r>
              <a:rPr lang="en-US" sz="2000" dirty="0" err="1" smtClean="0"/>
              <a:t>Gaussan</a:t>
            </a:r>
            <a:r>
              <a:rPr lang="en-US" sz="2000" dirty="0" smtClean="0"/>
              <a:t> HV, </a:t>
            </a:r>
            <a:r>
              <a:rPr lang="en-US" sz="2000" dirty="0" err="1" smtClean="0"/>
              <a:t>Gaussan</a:t>
            </a:r>
            <a:r>
              <a:rPr lang="en-US" sz="2000" dirty="0" smtClean="0"/>
              <a:t> LV).</a:t>
            </a:r>
          </a:p>
          <a:p>
            <a:r>
              <a:rPr lang="en-US" sz="2000" dirty="0" smtClean="0"/>
              <a:t>Every system is designed to meet the conditions of each installation.</a:t>
            </a:r>
          </a:p>
          <a:p>
            <a:r>
              <a:rPr lang="en-US" sz="2000" dirty="0" smtClean="0"/>
              <a:t>Can be applied on top of or underneath the membrane.</a:t>
            </a:r>
          </a:p>
          <a:p>
            <a:r>
              <a:rPr lang="en-US" sz="2000" dirty="0" smtClean="0"/>
              <a:t>Can immediately report trouble in the roofing/waterproofing system.</a:t>
            </a:r>
          </a:p>
          <a:p>
            <a:r>
              <a:rPr lang="en-US" sz="2000" dirty="0" smtClean="0"/>
              <a:t>Web-based system with graphics.</a:t>
            </a:r>
          </a:p>
          <a:p>
            <a:r>
              <a:rPr lang="en-US" sz="2000" dirty="0" smtClean="0"/>
              <a:t>There is a system for almost any budget.</a:t>
            </a:r>
          </a:p>
          <a:p>
            <a:pPr marL="0" indent="0">
              <a:buFont typeface="Arial" panose="020B0604020202020204" pitchFamily="34" charset="0"/>
              <a:buNone/>
            </a:pPr>
            <a:endParaRPr lang="en-US" dirty="0" smtClean="0"/>
          </a:p>
          <a:p>
            <a:endParaRPr lang="en-US" dirty="0"/>
          </a:p>
        </p:txBody>
      </p:sp>
    </p:spTree>
    <p:extLst>
      <p:ext uri="{BB962C8B-B14F-4D97-AF65-F5344CB8AC3E}">
        <p14:creationId xmlns:p14="http://schemas.microsoft.com/office/powerpoint/2010/main" val="23287257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400800"/>
            <a:ext cx="9144000" cy="369332"/>
          </a:xfrm>
          <a:prstGeom prst="rect">
            <a:avLst/>
          </a:prstGeom>
          <a:solidFill>
            <a:schemeClr val="bg1"/>
          </a:solidFill>
        </p:spPr>
        <p:txBody>
          <a:bodyPr wrap="square" rtlCol="0">
            <a:spAutoFit/>
          </a:bodyPr>
          <a:lstStyle/>
          <a:p>
            <a:endParaRPr lang="en-US" dirty="0"/>
          </a:p>
        </p:txBody>
      </p:sp>
      <p:sp>
        <p:nvSpPr>
          <p:cNvPr id="3" name="Subtitle 2"/>
          <p:cNvSpPr>
            <a:spLocks noGrp="1"/>
          </p:cNvSpPr>
          <p:nvPr>
            <p:ph type="subTitle" idx="1"/>
          </p:nvPr>
        </p:nvSpPr>
        <p:spPr>
          <a:xfrm>
            <a:off x="304800" y="2057400"/>
            <a:ext cx="8534400" cy="1752600"/>
          </a:xfrm>
        </p:spPr>
        <p:txBody>
          <a:bodyPr>
            <a:noAutofit/>
          </a:bodyPr>
          <a:lstStyle/>
          <a:p>
            <a:r>
              <a:rPr lang="en-US" sz="4800" b="1" dirty="0" smtClean="0">
                <a:solidFill>
                  <a:schemeClr val="tx1"/>
                </a:solidFill>
              </a:rPr>
              <a:t>MAKE EXPENSIVE SYSTEMS MORE AFFORDABLE AND MAINTAIN DECENT ACCURACY</a:t>
            </a:r>
            <a:endParaRPr lang="en-US" sz="4800" b="1" dirty="0">
              <a:solidFill>
                <a:schemeClr val="tx1"/>
              </a:solidFill>
            </a:endParaRPr>
          </a:p>
        </p:txBody>
      </p:sp>
      <p:pic>
        <p:nvPicPr>
          <p:cNvPr id="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spTree>
    <p:extLst>
      <p:ext uri="{BB962C8B-B14F-4D97-AF65-F5344CB8AC3E}">
        <p14:creationId xmlns:p14="http://schemas.microsoft.com/office/powerpoint/2010/main" val="22263237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400800"/>
            <a:ext cx="9144000" cy="369332"/>
          </a:xfrm>
          <a:prstGeom prst="rect">
            <a:avLst/>
          </a:prstGeom>
          <a:solidFill>
            <a:schemeClr val="bg1"/>
          </a:solidFill>
        </p:spPr>
        <p:txBody>
          <a:bodyPr wrap="square" rtlCol="0">
            <a:spAutoFit/>
          </a:bodyPr>
          <a:lstStyle/>
          <a:p>
            <a:endParaRPr lang="en-US" dirty="0"/>
          </a:p>
        </p:txBody>
      </p:sp>
      <p:sp>
        <p:nvSpPr>
          <p:cNvPr id="3" name="Subtitle 2"/>
          <p:cNvSpPr>
            <a:spLocks noGrp="1"/>
          </p:cNvSpPr>
          <p:nvPr>
            <p:ph type="subTitle" idx="1"/>
          </p:nvPr>
        </p:nvSpPr>
        <p:spPr>
          <a:xfrm>
            <a:off x="228600" y="1981200"/>
            <a:ext cx="8686800" cy="2667000"/>
          </a:xfrm>
        </p:spPr>
        <p:txBody>
          <a:bodyPr>
            <a:normAutofit fontScale="85000" lnSpcReduction="10000"/>
          </a:bodyPr>
          <a:lstStyle/>
          <a:p>
            <a:pPr marL="685800" indent="-685800" algn="l">
              <a:buFont typeface="Arial" pitchFamily="34" charset="0"/>
              <a:buChar char="•"/>
            </a:pPr>
            <a:r>
              <a:rPr lang="en-US" sz="6200" b="1" dirty="0" smtClean="0">
                <a:solidFill>
                  <a:schemeClr val="tx1"/>
                </a:solidFill>
              </a:rPr>
              <a:t>INCREASE SENSOR SPACING</a:t>
            </a:r>
          </a:p>
          <a:p>
            <a:pPr marL="685800" indent="-685800" algn="l">
              <a:buFont typeface="Arial" pitchFamily="34" charset="0"/>
              <a:buChar char="•"/>
            </a:pPr>
            <a:r>
              <a:rPr lang="en-US" sz="6200" b="1" dirty="0" smtClean="0">
                <a:solidFill>
                  <a:schemeClr val="tx1"/>
                </a:solidFill>
              </a:rPr>
              <a:t>REDUCE WIRING AND HUBS</a:t>
            </a:r>
          </a:p>
          <a:p>
            <a:pPr marL="685800" indent="-685800" algn="l">
              <a:buFont typeface="Arial" pitchFamily="34" charset="0"/>
              <a:buChar char="•"/>
            </a:pPr>
            <a:r>
              <a:rPr lang="en-US" sz="6200" b="1" dirty="0" smtClean="0">
                <a:solidFill>
                  <a:schemeClr val="tx1"/>
                </a:solidFill>
              </a:rPr>
              <a:t>MAINTAIN ACCURACY</a:t>
            </a:r>
          </a:p>
          <a:p>
            <a:pPr marL="685800" indent="-685800" algn="l">
              <a:buFont typeface="Arial" pitchFamily="34" charset="0"/>
              <a:buChar char="•"/>
            </a:pPr>
            <a:endParaRPr lang="en-US" sz="4700" b="1" dirty="0" smtClean="0">
              <a:solidFill>
                <a:schemeClr val="tx1"/>
              </a:solidFill>
            </a:endParaRPr>
          </a:p>
          <a:p>
            <a:pPr marL="685800" indent="-685800" algn="l">
              <a:buFont typeface="Arial" pitchFamily="34" charset="0"/>
              <a:buChar char="•"/>
            </a:pPr>
            <a:endParaRPr lang="en-US" sz="4700" b="1" dirty="0" smtClean="0">
              <a:solidFill>
                <a:schemeClr val="tx1"/>
              </a:solidFill>
            </a:endParaRPr>
          </a:p>
          <a:p>
            <a:pPr marL="685800" indent="-685800" algn="l">
              <a:buFont typeface="Arial" pitchFamily="34" charset="0"/>
              <a:buChar char="•"/>
            </a:pPr>
            <a:endParaRPr lang="en-US" sz="4700" b="1" dirty="0">
              <a:solidFill>
                <a:schemeClr val="tx1"/>
              </a:solidFill>
            </a:endParaRPr>
          </a:p>
        </p:txBody>
      </p:sp>
      <p:pic>
        <p:nvPicPr>
          <p:cNvPr id="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spTree>
    <p:extLst>
      <p:ext uri="{BB962C8B-B14F-4D97-AF65-F5344CB8AC3E}">
        <p14:creationId xmlns:p14="http://schemas.microsoft.com/office/powerpoint/2010/main" val="8906254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400800"/>
            <a:ext cx="9144000" cy="369332"/>
          </a:xfrm>
          <a:prstGeom prst="rect">
            <a:avLst/>
          </a:prstGeom>
          <a:solidFill>
            <a:schemeClr val="bg1"/>
          </a:solidFill>
        </p:spPr>
        <p:txBody>
          <a:bodyPr wrap="square" rtlCol="0">
            <a:spAutoFit/>
          </a:bodyPr>
          <a:lstStyle/>
          <a:p>
            <a:endParaRPr lang="en-US" dirty="0"/>
          </a:p>
        </p:txBody>
      </p:sp>
      <p:sp>
        <p:nvSpPr>
          <p:cNvPr id="3" name="Subtitle 2"/>
          <p:cNvSpPr>
            <a:spLocks noGrp="1"/>
          </p:cNvSpPr>
          <p:nvPr>
            <p:ph type="subTitle" idx="1"/>
          </p:nvPr>
        </p:nvSpPr>
        <p:spPr>
          <a:xfrm>
            <a:off x="1371600" y="2133600"/>
            <a:ext cx="6400800" cy="1752600"/>
          </a:xfrm>
        </p:spPr>
        <p:txBody>
          <a:bodyPr>
            <a:noAutofit/>
          </a:bodyPr>
          <a:lstStyle/>
          <a:p>
            <a:r>
              <a:rPr lang="en-US" sz="6600" b="1" dirty="0" smtClean="0">
                <a:solidFill>
                  <a:schemeClr val="tx1"/>
                </a:solidFill>
              </a:rPr>
              <a:t>TEST FACILITY IN NASHVILLE</a:t>
            </a:r>
            <a:endParaRPr lang="en-US" sz="6600" b="1" dirty="0">
              <a:solidFill>
                <a:schemeClr val="tx1"/>
              </a:solidFill>
            </a:endParaRPr>
          </a:p>
        </p:txBody>
      </p:sp>
      <p:pic>
        <p:nvPicPr>
          <p:cNvPr id="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spTree>
    <p:extLst>
      <p:ext uri="{BB962C8B-B14F-4D97-AF65-F5344CB8AC3E}">
        <p14:creationId xmlns:p14="http://schemas.microsoft.com/office/powerpoint/2010/main" val="22263237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400800"/>
            <a:ext cx="9144000" cy="369332"/>
          </a:xfrm>
          <a:prstGeom prst="rect">
            <a:avLst/>
          </a:prstGeom>
          <a:solidFill>
            <a:schemeClr val="bg1"/>
          </a:solidFill>
        </p:spPr>
        <p:txBody>
          <a:bodyPr wrap="square" rtlCol="0">
            <a:spAutoFit/>
          </a:bodyPr>
          <a:lstStyle/>
          <a:p>
            <a:endParaRPr lang="en-US"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normAutofit/>
          </a:bodyPr>
          <a:lstStyle/>
          <a:p>
            <a:endParaRPr lang="en-US" sz="4700" b="1" dirty="0">
              <a:solidFill>
                <a:schemeClr val="tx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152400"/>
            <a:ext cx="8026400" cy="6019800"/>
          </a:xfrm>
          <a:prstGeom prst="rect">
            <a:avLst/>
          </a:prstGeom>
        </p:spPr>
      </p:pic>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spTree>
    <p:extLst>
      <p:ext uri="{BB962C8B-B14F-4D97-AF65-F5344CB8AC3E}">
        <p14:creationId xmlns:p14="http://schemas.microsoft.com/office/powerpoint/2010/main" val="18752082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400800"/>
            <a:ext cx="9144000" cy="369332"/>
          </a:xfrm>
          <a:prstGeom prst="rect">
            <a:avLst/>
          </a:prstGeom>
          <a:solidFill>
            <a:schemeClr val="bg1"/>
          </a:solidFill>
        </p:spPr>
        <p:txBody>
          <a:bodyPr wrap="square" rtlCol="0">
            <a:spAutoFit/>
          </a:bodyPr>
          <a:lstStyle/>
          <a:p>
            <a:endParaRPr lang="en-US"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normAutofit/>
          </a:bodyPr>
          <a:lstStyle/>
          <a:p>
            <a:endParaRPr lang="en-US" sz="4700" b="1" dirty="0">
              <a:solidFill>
                <a:schemeClr val="tx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114" y="1066800"/>
            <a:ext cx="8531187" cy="4800600"/>
          </a:xfrm>
          <a:prstGeom prst="rect">
            <a:avLst/>
          </a:prstGeom>
        </p:spPr>
      </p:pic>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spTree>
    <p:extLst>
      <p:ext uri="{BB962C8B-B14F-4D97-AF65-F5344CB8AC3E}">
        <p14:creationId xmlns:p14="http://schemas.microsoft.com/office/powerpoint/2010/main" val="8906254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609600"/>
            <a:ext cx="7215968" cy="5411976"/>
          </a:xfrm>
          <a:prstGeom prst="rect">
            <a:avLst/>
          </a:prstGeom>
        </p:spPr>
      </p:pic>
      <p:sp>
        <p:nvSpPr>
          <p:cNvPr id="5" name="TextBox 4"/>
          <p:cNvSpPr txBox="1"/>
          <p:nvPr/>
        </p:nvSpPr>
        <p:spPr>
          <a:xfrm>
            <a:off x="2514600" y="6081384"/>
            <a:ext cx="4724400" cy="369332"/>
          </a:xfrm>
          <a:prstGeom prst="rect">
            <a:avLst/>
          </a:prstGeom>
          <a:noFill/>
        </p:spPr>
        <p:txBody>
          <a:bodyPr wrap="square" rtlCol="0">
            <a:spAutoFit/>
          </a:bodyPr>
          <a:lstStyle/>
          <a:p>
            <a:r>
              <a:rPr lang="en-US" dirty="0" smtClean="0"/>
              <a:t>Electrical Screen for Grounded Element in Roof</a:t>
            </a:r>
            <a:endParaRPr lang="en-US" dirty="0"/>
          </a:p>
        </p:txBody>
      </p:sp>
    </p:spTree>
    <p:extLst>
      <p:ext uri="{BB962C8B-B14F-4D97-AF65-F5344CB8AC3E}">
        <p14:creationId xmlns:p14="http://schemas.microsoft.com/office/powerpoint/2010/main" val="33229256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993" y="0"/>
            <a:ext cx="7886700" cy="1325563"/>
          </a:xfrm>
        </p:spPr>
        <p:txBody>
          <a:bodyPr/>
          <a:lstStyle/>
          <a:p>
            <a:pPr algn="ctr"/>
            <a:r>
              <a:rPr lang="en-US" b="1" dirty="0" smtClean="0"/>
              <a:t>Real-Time Leak Alert Systems</a:t>
            </a:r>
            <a:endParaRPr lang="en-US"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1171" y="914400"/>
            <a:ext cx="6894343" cy="5170757"/>
          </a:xfrm>
          <a:prstGeom prst="rect">
            <a:avLst/>
          </a:prstGeom>
        </p:spPr>
      </p:pic>
      <p:sp>
        <p:nvSpPr>
          <p:cNvPr id="7" name="TextBox 6"/>
          <p:cNvSpPr txBox="1"/>
          <p:nvPr/>
        </p:nvSpPr>
        <p:spPr>
          <a:xfrm>
            <a:off x="3124200" y="6172200"/>
            <a:ext cx="3962400" cy="369332"/>
          </a:xfrm>
          <a:prstGeom prst="rect">
            <a:avLst/>
          </a:prstGeom>
          <a:noFill/>
        </p:spPr>
        <p:txBody>
          <a:bodyPr wrap="square" rtlCol="0">
            <a:spAutoFit/>
          </a:bodyPr>
          <a:lstStyle/>
          <a:p>
            <a:r>
              <a:rPr lang="en-US" dirty="0" smtClean="0"/>
              <a:t>Fashion Institute of Technology</a:t>
            </a:r>
            <a:endParaRPr lang="en-US" dirty="0"/>
          </a:p>
        </p:txBody>
      </p:sp>
    </p:spTree>
    <p:extLst>
      <p:ext uri="{BB962C8B-B14F-4D97-AF65-F5344CB8AC3E}">
        <p14:creationId xmlns:p14="http://schemas.microsoft.com/office/powerpoint/2010/main" val="17025029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609600"/>
            <a:ext cx="7162800" cy="5372100"/>
          </a:xfrm>
          <a:prstGeom prst="rect">
            <a:avLst/>
          </a:prstGeom>
        </p:spPr>
      </p:pic>
    </p:spTree>
    <p:extLst>
      <p:ext uri="{BB962C8B-B14F-4D97-AF65-F5344CB8AC3E}">
        <p14:creationId xmlns:p14="http://schemas.microsoft.com/office/powerpoint/2010/main" val="14800885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sp>
        <p:nvSpPr>
          <p:cNvPr id="5" name="Title 1"/>
          <p:cNvSpPr txBox="1">
            <a:spLocks/>
          </p:cNvSpPr>
          <p:nvPr/>
        </p:nvSpPr>
        <p:spPr>
          <a:xfrm>
            <a:off x="609600" y="685800"/>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6600" b="1" smtClean="0"/>
              <a:t>WHO IS GAUSSAN?</a:t>
            </a:r>
            <a:endParaRPr lang="en-US" sz="6600" b="1" dirty="0"/>
          </a:p>
        </p:txBody>
      </p:sp>
      <p:sp>
        <p:nvSpPr>
          <p:cNvPr id="6" name="Content Placeholder 2"/>
          <p:cNvSpPr txBox="1">
            <a:spLocks/>
          </p:cNvSpPr>
          <p:nvPr/>
        </p:nvSpPr>
        <p:spPr>
          <a:xfrm>
            <a:off x="533400" y="2598972"/>
            <a:ext cx="8382000" cy="23622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smtClean="0"/>
              <a:t>Provides on-demand and full-time (real time) electronic leak detection for roofing, waterproofing and civil membranes</a:t>
            </a:r>
          </a:p>
          <a:p>
            <a:r>
              <a:rPr lang="en-US" dirty="0" smtClean="0"/>
              <a:t>Culmination of years of research and experience in leak detection in civil and structural membranes where flood testing was the standard test method.</a:t>
            </a:r>
          </a:p>
          <a:p>
            <a:r>
              <a:rPr lang="en-US" dirty="0" smtClean="0"/>
              <a:t>The </a:t>
            </a:r>
            <a:r>
              <a:rPr lang="en-US" b="1" dirty="0" err="1" smtClean="0"/>
              <a:t>Gaussan</a:t>
            </a:r>
            <a:r>
              <a:rPr lang="en-US" b="1" dirty="0" smtClean="0"/>
              <a:t> Method </a:t>
            </a:r>
            <a:r>
              <a:rPr lang="en-US" dirty="0" smtClean="0"/>
              <a:t>was developed as a result of the realization that none of the methods of leak detection alone were reliable. </a:t>
            </a:r>
          </a:p>
          <a:p>
            <a:endParaRPr lang="en-US" dirty="0"/>
          </a:p>
        </p:txBody>
      </p:sp>
    </p:spTree>
    <p:extLst>
      <p:ext uri="{BB962C8B-B14F-4D97-AF65-F5344CB8AC3E}">
        <p14:creationId xmlns:p14="http://schemas.microsoft.com/office/powerpoint/2010/main" val="35133527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spTree>
    <p:extLst>
      <p:ext uri="{BB962C8B-B14F-4D97-AF65-F5344CB8AC3E}">
        <p14:creationId xmlns:p14="http://schemas.microsoft.com/office/powerpoint/2010/main" val="35439443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52600" y="242094"/>
            <a:ext cx="4648200" cy="6197601"/>
          </a:xfrm>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218852"/>
            <a:ext cx="1860431" cy="441685"/>
          </a:xfrm>
          <a:prstGeom prst="rect">
            <a:avLst/>
          </a:prstGeom>
        </p:spPr>
      </p:pic>
    </p:spTree>
    <p:extLst>
      <p:ext uri="{BB962C8B-B14F-4D97-AF65-F5344CB8AC3E}">
        <p14:creationId xmlns:p14="http://schemas.microsoft.com/office/powerpoint/2010/main" val="1470060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732" y="1027907"/>
            <a:ext cx="8246536" cy="4638677"/>
          </a:xfrm>
          <a:prstGeom prst="rect">
            <a:avLst/>
          </a:prstGeom>
        </p:spPr>
      </p:pic>
      <p:sp>
        <p:nvSpPr>
          <p:cNvPr id="5" name="TextBox 4"/>
          <p:cNvSpPr txBox="1"/>
          <p:nvPr/>
        </p:nvSpPr>
        <p:spPr>
          <a:xfrm>
            <a:off x="2971800" y="5734726"/>
            <a:ext cx="3733800" cy="369332"/>
          </a:xfrm>
          <a:prstGeom prst="rect">
            <a:avLst/>
          </a:prstGeom>
          <a:noFill/>
        </p:spPr>
        <p:txBody>
          <a:bodyPr wrap="square" rtlCol="0">
            <a:spAutoFit/>
          </a:bodyPr>
          <a:lstStyle/>
          <a:p>
            <a:r>
              <a:rPr lang="en-US" dirty="0" smtClean="0"/>
              <a:t>CUNY/ASRC – St. Nicholas Terrace NYC</a:t>
            </a:r>
            <a:endParaRPr lang="en-US" dirty="0"/>
          </a:p>
        </p:txBody>
      </p:sp>
      <p:sp>
        <p:nvSpPr>
          <p:cNvPr id="6" name="Title 1"/>
          <p:cNvSpPr>
            <a:spLocks noGrp="1"/>
          </p:cNvSpPr>
          <p:nvPr>
            <p:ph type="title"/>
          </p:nvPr>
        </p:nvSpPr>
        <p:spPr>
          <a:xfrm>
            <a:off x="628650" y="-140491"/>
            <a:ext cx="7886700" cy="1325563"/>
          </a:xfrm>
        </p:spPr>
        <p:txBody>
          <a:bodyPr/>
          <a:lstStyle/>
          <a:p>
            <a:pPr algn="ctr"/>
            <a:r>
              <a:rPr lang="en-US" b="1" dirty="0" smtClean="0"/>
              <a:t>Real-Time Leak Alert Systems</a:t>
            </a:r>
            <a:endParaRPr lang="en-US" b="1" dirty="0"/>
          </a:p>
        </p:txBody>
      </p:sp>
    </p:spTree>
    <p:extLst>
      <p:ext uri="{BB962C8B-B14F-4D97-AF65-F5344CB8AC3E}">
        <p14:creationId xmlns:p14="http://schemas.microsoft.com/office/powerpoint/2010/main" val="3766133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721" y="396848"/>
            <a:ext cx="7886700" cy="1325563"/>
          </a:xfrm>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827" y="114115"/>
            <a:ext cx="7674099" cy="6035673"/>
          </a:xfrm>
          <a:prstGeom prst="rect">
            <a:avLst/>
          </a:prstGeom>
        </p:spPr>
      </p:pic>
    </p:spTree>
    <p:extLst>
      <p:ext uri="{BB962C8B-B14F-4D97-AF65-F5344CB8AC3E}">
        <p14:creationId xmlns:p14="http://schemas.microsoft.com/office/powerpoint/2010/main" val="19967762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045632" y="1601787"/>
            <a:ext cx="6366934" cy="3581400"/>
          </a:xfrm>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spTree>
    <p:extLst>
      <p:ext uri="{BB962C8B-B14F-4D97-AF65-F5344CB8AC3E}">
        <p14:creationId xmlns:p14="http://schemas.microsoft.com/office/powerpoint/2010/main" val="9726943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400800"/>
            <a:ext cx="9144000" cy="369332"/>
          </a:xfrm>
          <a:prstGeom prst="rect">
            <a:avLst/>
          </a:prstGeom>
          <a:solidFill>
            <a:schemeClr val="bg1"/>
          </a:solidFill>
        </p:spPr>
        <p:txBody>
          <a:bodyPr wrap="square" rtlCol="0">
            <a:spAutoFit/>
          </a:bodyPr>
          <a:lstStyle/>
          <a:p>
            <a:endParaRPr lang="en-US"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normAutofit/>
          </a:bodyPr>
          <a:lstStyle/>
          <a:p>
            <a:endParaRPr lang="en-US" sz="4700" b="1" dirty="0">
              <a:solidFill>
                <a:schemeClr val="tx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171" y="194281"/>
            <a:ext cx="7815657" cy="6039371"/>
          </a:xfrm>
          <a:prstGeom prst="rect">
            <a:avLst/>
          </a:prstGeom>
        </p:spPr>
      </p:pic>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spTree>
    <p:extLst>
      <p:ext uri="{BB962C8B-B14F-4D97-AF65-F5344CB8AC3E}">
        <p14:creationId xmlns:p14="http://schemas.microsoft.com/office/powerpoint/2010/main" val="35607914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400800"/>
            <a:ext cx="9144000" cy="369332"/>
          </a:xfrm>
          <a:prstGeom prst="rect">
            <a:avLst/>
          </a:prstGeom>
          <a:solidFill>
            <a:schemeClr val="bg1"/>
          </a:solidFill>
        </p:spPr>
        <p:txBody>
          <a:bodyPr wrap="square" rtlCol="0">
            <a:spAutoFit/>
          </a:bodyPr>
          <a:lstStyle/>
          <a:p>
            <a:endParaRPr lang="en-US"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normAutofit/>
          </a:bodyPr>
          <a:lstStyle/>
          <a:p>
            <a:endParaRPr lang="en-US" sz="4700" b="1" dirty="0">
              <a:solidFill>
                <a:schemeClr val="tx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003" y="1066800"/>
            <a:ext cx="8491993" cy="4787153"/>
          </a:xfrm>
          <a:prstGeom prst="rect">
            <a:avLst/>
          </a:prstGeom>
        </p:spPr>
      </p:pic>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spTree>
    <p:extLst>
      <p:ext uri="{BB962C8B-B14F-4D97-AF65-F5344CB8AC3E}">
        <p14:creationId xmlns:p14="http://schemas.microsoft.com/office/powerpoint/2010/main" val="22263237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6141" y="289720"/>
            <a:ext cx="8249707" cy="6187280"/>
          </a:xfrm>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spTree>
    <p:extLst>
      <p:ext uri="{BB962C8B-B14F-4D97-AF65-F5344CB8AC3E}">
        <p14:creationId xmlns:p14="http://schemas.microsoft.com/office/powerpoint/2010/main" val="6932444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400800"/>
            <a:ext cx="9144000" cy="369332"/>
          </a:xfrm>
          <a:prstGeom prst="rect">
            <a:avLst/>
          </a:prstGeom>
          <a:solidFill>
            <a:schemeClr val="bg1"/>
          </a:solidFill>
        </p:spPr>
        <p:txBody>
          <a:bodyPr wrap="square" rtlCol="0">
            <a:spAutoFit/>
          </a:bodyPr>
          <a:lstStyle/>
          <a:p>
            <a:endParaRPr lang="en-US"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normAutofit/>
          </a:bodyPr>
          <a:lstStyle/>
          <a:p>
            <a:endParaRPr lang="en-US" sz="4700" b="1" dirty="0">
              <a:solidFill>
                <a:schemeClr val="tx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579" y="228600"/>
            <a:ext cx="8020841" cy="6019800"/>
          </a:xfrm>
          <a:prstGeom prst="rect">
            <a:avLst/>
          </a:prstGeom>
        </p:spPr>
      </p:pic>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spTree>
    <p:extLst>
      <p:ext uri="{BB962C8B-B14F-4D97-AF65-F5344CB8AC3E}">
        <p14:creationId xmlns:p14="http://schemas.microsoft.com/office/powerpoint/2010/main" val="41446079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058" y="228600"/>
            <a:ext cx="7709883" cy="5808486"/>
          </a:xfrm>
          <a:prstGeom prst="rect">
            <a:avLst/>
          </a:prstGeom>
        </p:spPr>
      </p:pic>
    </p:spTree>
    <p:extLst>
      <p:ext uri="{BB962C8B-B14F-4D97-AF65-F5344CB8AC3E}">
        <p14:creationId xmlns:p14="http://schemas.microsoft.com/office/powerpoint/2010/main" val="17945007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667000"/>
            <a:ext cx="7886700" cy="1325563"/>
          </a:xfrm>
        </p:spPr>
        <p:txBody>
          <a:bodyPr>
            <a:noAutofit/>
          </a:bodyPr>
          <a:lstStyle/>
          <a:p>
            <a:pPr algn="ctr"/>
            <a:r>
              <a:rPr lang="en-US" sz="8800" b="1" dirty="0" smtClean="0">
                <a:latin typeface="+mn-lt"/>
              </a:rPr>
              <a:t>DO YOU DESIGN YOUR ROOFS TO LEAK?</a:t>
            </a:r>
            <a:endParaRPr lang="en-US" sz="8800" b="1" dirty="0">
              <a:latin typeface="+mn-lt"/>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spTree>
    <p:extLst>
      <p:ext uri="{BB962C8B-B14F-4D97-AF65-F5344CB8AC3E}">
        <p14:creationId xmlns:p14="http://schemas.microsoft.com/office/powerpoint/2010/main" val="533932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400800"/>
            <a:ext cx="9144000" cy="369332"/>
          </a:xfrm>
          <a:prstGeom prst="rect">
            <a:avLst/>
          </a:prstGeom>
          <a:solidFill>
            <a:schemeClr val="bg1"/>
          </a:solidFill>
        </p:spPr>
        <p:txBody>
          <a:bodyPr wrap="square" rtlCol="0">
            <a:spAutoFit/>
          </a:bodyPr>
          <a:lstStyle/>
          <a:p>
            <a:endParaRPr lang="en-US" dirty="0"/>
          </a:p>
        </p:txBody>
      </p:sp>
      <p:sp>
        <p:nvSpPr>
          <p:cNvPr id="3" name="Subtitle 2"/>
          <p:cNvSpPr>
            <a:spLocks noGrp="1"/>
          </p:cNvSpPr>
          <p:nvPr>
            <p:ph type="subTitle" idx="1"/>
          </p:nvPr>
        </p:nvSpPr>
        <p:spPr>
          <a:xfrm>
            <a:off x="876300" y="685800"/>
            <a:ext cx="7391400" cy="1752600"/>
          </a:xfrm>
        </p:spPr>
        <p:txBody>
          <a:bodyPr>
            <a:noAutofit/>
          </a:bodyPr>
          <a:lstStyle/>
          <a:p>
            <a:endParaRPr lang="en-US" sz="6600" b="1" dirty="0" smtClean="0">
              <a:solidFill>
                <a:schemeClr val="tx1"/>
              </a:solidFill>
            </a:endParaRPr>
          </a:p>
          <a:p>
            <a:r>
              <a:rPr lang="en-US" sz="6600" b="1" dirty="0" smtClean="0"/>
              <a:t>GAUSSAN</a:t>
            </a:r>
            <a:r>
              <a:rPr lang="en-US" sz="6600" b="1" dirty="0" smtClean="0">
                <a:solidFill>
                  <a:schemeClr val="tx1"/>
                </a:solidFill>
              </a:rPr>
              <a:t>® </a:t>
            </a:r>
            <a:r>
              <a:rPr lang="en-US" sz="6600" b="1" dirty="0"/>
              <a:t>P</a:t>
            </a:r>
            <a:r>
              <a:rPr lang="en-US" sz="6600" b="1" dirty="0" smtClean="0">
                <a:solidFill>
                  <a:schemeClr val="tx1"/>
                </a:solidFill>
              </a:rPr>
              <a:t>LD</a:t>
            </a:r>
          </a:p>
          <a:p>
            <a:r>
              <a:rPr lang="en-US" sz="4400" b="1" dirty="0" smtClean="0">
                <a:solidFill>
                  <a:schemeClr val="tx1"/>
                </a:solidFill>
              </a:rPr>
              <a:t>(LEAK DETECTION FOR PIPES)</a:t>
            </a:r>
            <a:endParaRPr lang="en-US" sz="4400" b="1" dirty="0">
              <a:solidFill>
                <a:schemeClr val="tx1"/>
              </a:solidFill>
            </a:endParaRPr>
          </a:p>
        </p:txBody>
      </p:sp>
      <p:pic>
        <p:nvPicPr>
          <p:cNvPr id="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spTree>
    <p:extLst>
      <p:ext uri="{BB962C8B-B14F-4D97-AF65-F5344CB8AC3E}">
        <p14:creationId xmlns:p14="http://schemas.microsoft.com/office/powerpoint/2010/main" val="7082222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400800"/>
            <a:ext cx="9144000" cy="369332"/>
          </a:xfrm>
          <a:prstGeom prst="rect">
            <a:avLst/>
          </a:prstGeom>
          <a:solidFill>
            <a:schemeClr val="bg1"/>
          </a:solidFill>
        </p:spPr>
        <p:txBody>
          <a:bodyPr wrap="square" rtlCol="0">
            <a:spAutoFit/>
          </a:bodyPr>
          <a:lstStyle/>
          <a:p>
            <a:endParaRPr lang="en-US"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normAutofit/>
          </a:bodyPr>
          <a:lstStyle/>
          <a:p>
            <a:endParaRPr lang="en-US" sz="4700" b="1" dirty="0">
              <a:solidFill>
                <a:schemeClr val="tx1"/>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spTree>
    <p:extLst>
      <p:ext uri="{BB962C8B-B14F-4D97-AF65-F5344CB8AC3E}">
        <p14:creationId xmlns:p14="http://schemas.microsoft.com/office/powerpoint/2010/main" val="37778241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400800"/>
            <a:ext cx="9144000" cy="369332"/>
          </a:xfrm>
          <a:prstGeom prst="rect">
            <a:avLst/>
          </a:prstGeom>
          <a:solidFill>
            <a:schemeClr val="bg1"/>
          </a:solidFill>
        </p:spPr>
        <p:txBody>
          <a:bodyPr wrap="square" rtlCol="0">
            <a:spAutoFit/>
          </a:bodyPr>
          <a:lstStyle/>
          <a:p>
            <a:endParaRPr lang="en-US"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normAutofit/>
          </a:bodyPr>
          <a:lstStyle/>
          <a:p>
            <a:endParaRPr lang="en-US" sz="4700" b="1" dirty="0">
              <a:solidFill>
                <a:schemeClr val="tx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5120" y="127934"/>
            <a:ext cx="6373760" cy="6077387"/>
          </a:xfrm>
          <a:prstGeom prst="rect">
            <a:avLst/>
          </a:prstGeom>
        </p:spPr>
      </p:pic>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spTree>
    <p:extLst>
      <p:ext uri="{BB962C8B-B14F-4D97-AF65-F5344CB8AC3E}">
        <p14:creationId xmlns:p14="http://schemas.microsoft.com/office/powerpoint/2010/main" val="10972813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400800"/>
            <a:ext cx="9144000" cy="369332"/>
          </a:xfrm>
          <a:prstGeom prst="rect">
            <a:avLst/>
          </a:prstGeom>
          <a:solidFill>
            <a:schemeClr val="bg1"/>
          </a:solidFill>
        </p:spPr>
        <p:txBody>
          <a:bodyPr wrap="square" rtlCol="0">
            <a:spAutoFit/>
          </a:bodyPr>
          <a:lstStyle/>
          <a:p>
            <a:endParaRPr lang="en-US"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normAutofit/>
          </a:bodyPr>
          <a:lstStyle/>
          <a:p>
            <a:endParaRPr lang="en-US" sz="4700" b="1" dirty="0">
              <a:solidFill>
                <a:schemeClr val="tx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 y="161158"/>
            <a:ext cx="5486400" cy="6032937"/>
          </a:xfrm>
          <a:prstGeom prst="rect">
            <a:avLst/>
          </a:prstGeom>
        </p:spPr>
      </p:pic>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spTree>
    <p:extLst>
      <p:ext uri="{BB962C8B-B14F-4D97-AF65-F5344CB8AC3E}">
        <p14:creationId xmlns:p14="http://schemas.microsoft.com/office/powerpoint/2010/main" val="27469513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400800"/>
            <a:ext cx="9144000" cy="369332"/>
          </a:xfrm>
          <a:prstGeom prst="rect">
            <a:avLst/>
          </a:prstGeom>
          <a:solidFill>
            <a:schemeClr val="bg1"/>
          </a:solidFill>
        </p:spPr>
        <p:txBody>
          <a:bodyPr wrap="square" rtlCol="0">
            <a:spAutoFit/>
          </a:bodyPr>
          <a:lstStyle/>
          <a:p>
            <a:endParaRPr lang="en-US" dirty="0"/>
          </a:p>
        </p:txBody>
      </p:sp>
      <p:sp>
        <p:nvSpPr>
          <p:cNvPr id="3" name="Subtitle 2"/>
          <p:cNvSpPr>
            <a:spLocks noGrp="1"/>
          </p:cNvSpPr>
          <p:nvPr>
            <p:ph type="subTitle" idx="1"/>
          </p:nvPr>
        </p:nvSpPr>
        <p:spPr>
          <a:xfrm>
            <a:off x="1371600" y="2438400"/>
            <a:ext cx="6400800" cy="1752600"/>
          </a:xfrm>
        </p:spPr>
        <p:txBody>
          <a:bodyPr>
            <a:noAutofit/>
          </a:bodyPr>
          <a:lstStyle/>
          <a:p>
            <a:r>
              <a:rPr lang="en-US" sz="7200" b="1" dirty="0" smtClean="0"/>
              <a:t>GAUSSAN</a:t>
            </a:r>
            <a:r>
              <a:rPr lang="en-US" sz="7200" b="1" dirty="0" smtClean="0">
                <a:solidFill>
                  <a:schemeClr val="tx1"/>
                </a:solidFill>
              </a:rPr>
              <a:t>® EMV</a:t>
            </a:r>
          </a:p>
          <a:p>
            <a:r>
              <a:rPr lang="en-US" sz="4400" b="1" dirty="0" smtClean="0">
                <a:solidFill>
                  <a:schemeClr val="tx1"/>
                </a:solidFill>
              </a:rPr>
              <a:t>(MULTI-VOLTAGE, VARIABLE FREQUENCY)</a:t>
            </a:r>
            <a:endParaRPr lang="en-US" sz="4400" b="1" dirty="0">
              <a:solidFill>
                <a:schemeClr val="tx1"/>
              </a:solidFill>
            </a:endParaRPr>
          </a:p>
        </p:txBody>
      </p:sp>
      <p:pic>
        <p:nvPicPr>
          <p:cNvPr id="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spTree>
    <p:extLst>
      <p:ext uri="{BB962C8B-B14F-4D97-AF65-F5344CB8AC3E}">
        <p14:creationId xmlns:p14="http://schemas.microsoft.com/office/powerpoint/2010/main" val="2356090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400800"/>
            <a:ext cx="9144000" cy="369332"/>
          </a:xfrm>
          <a:prstGeom prst="rect">
            <a:avLst/>
          </a:prstGeom>
          <a:solidFill>
            <a:schemeClr val="bg1"/>
          </a:solidFill>
        </p:spPr>
        <p:txBody>
          <a:bodyPr wrap="square" rtlCol="0">
            <a:spAutoFit/>
          </a:bodyPr>
          <a:lstStyle/>
          <a:p>
            <a:endParaRPr lang="en-US"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normAutofit/>
          </a:bodyPr>
          <a:lstStyle/>
          <a:p>
            <a:endParaRPr lang="en-US" sz="4700" b="1" dirty="0">
              <a:solidFill>
                <a:schemeClr val="tx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453" y="179439"/>
            <a:ext cx="7723094" cy="6059659"/>
          </a:xfrm>
          <a:prstGeom prst="rect">
            <a:avLst/>
          </a:prstGeom>
        </p:spPr>
      </p:pic>
      <p:pic>
        <p:nvPicPr>
          <p:cNvPr id="8"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spTree>
    <p:extLst>
      <p:ext uri="{BB962C8B-B14F-4D97-AF65-F5344CB8AC3E}">
        <p14:creationId xmlns:p14="http://schemas.microsoft.com/office/powerpoint/2010/main" val="22263237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400800"/>
            <a:ext cx="9144000" cy="369332"/>
          </a:xfrm>
          <a:prstGeom prst="rect">
            <a:avLst/>
          </a:prstGeom>
          <a:solidFill>
            <a:schemeClr val="bg1"/>
          </a:solidFill>
        </p:spPr>
        <p:txBody>
          <a:bodyPr wrap="square" rtlCol="0">
            <a:spAutoFit/>
          </a:bodyPr>
          <a:lstStyle/>
          <a:p>
            <a:endParaRPr lang="en-US"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normAutofit/>
          </a:bodyPr>
          <a:lstStyle/>
          <a:p>
            <a:endParaRPr lang="en-US" sz="4700" b="1" dirty="0">
              <a:solidFill>
                <a:schemeClr val="tx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133" y="152400"/>
            <a:ext cx="7719733" cy="6061684"/>
          </a:xfrm>
          <a:prstGeom prst="rect">
            <a:avLst/>
          </a:prstGeom>
        </p:spPr>
      </p:pic>
      <p:pic>
        <p:nvPicPr>
          <p:cNvPr id="8"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spTree>
    <p:extLst>
      <p:ext uri="{BB962C8B-B14F-4D97-AF65-F5344CB8AC3E}">
        <p14:creationId xmlns:p14="http://schemas.microsoft.com/office/powerpoint/2010/main" val="377782417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400800"/>
            <a:ext cx="9144000" cy="369332"/>
          </a:xfrm>
          <a:prstGeom prst="rect">
            <a:avLst/>
          </a:prstGeom>
          <a:solidFill>
            <a:schemeClr val="bg1"/>
          </a:solidFill>
        </p:spPr>
        <p:txBody>
          <a:bodyPr wrap="square" rtlCol="0">
            <a:spAutoFit/>
          </a:bodyPr>
          <a:lstStyle/>
          <a:p>
            <a:endParaRPr lang="en-US"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normAutofit/>
          </a:bodyPr>
          <a:lstStyle/>
          <a:p>
            <a:endParaRPr lang="en-US" sz="4700" b="1" dirty="0">
              <a:solidFill>
                <a:schemeClr val="tx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772" y="152400"/>
            <a:ext cx="7726456" cy="6057636"/>
          </a:xfrm>
          <a:prstGeom prst="rect">
            <a:avLst/>
          </a:prstGeom>
        </p:spPr>
      </p:pic>
      <p:pic>
        <p:nvPicPr>
          <p:cNvPr id="8"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spTree>
    <p:extLst>
      <p:ext uri="{BB962C8B-B14F-4D97-AF65-F5344CB8AC3E}">
        <p14:creationId xmlns:p14="http://schemas.microsoft.com/office/powerpoint/2010/main" val="8906254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400800"/>
            <a:ext cx="9144000" cy="369332"/>
          </a:xfrm>
          <a:prstGeom prst="rect">
            <a:avLst/>
          </a:prstGeom>
          <a:solidFill>
            <a:schemeClr val="bg1"/>
          </a:solidFill>
        </p:spPr>
        <p:txBody>
          <a:bodyPr wrap="square" rtlCol="0">
            <a:spAutoFit/>
          </a:bodyPr>
          <a:lstStyle/>
          <a:p>
            <a:endParaRPr lang="en-US" dirty="0"/>
          </a:p>
        </p:txBody>
      </p:sp>
      <p:sp>
        <p:nvSpPr>
          <p:cNvPr id="3" name="Subtitle 2"/>
          <p:cNvSpPr>
            <a:spLocks noGrp="1"/>
          </p:cNvSpPr>
          <p:nvPr>
            <p:ph type="subTitle" idx="1"/>
          </p:nvPr>
        </p:nvSpPr>
        <p:spPr>
          <a:xfrm>
            <a:off x="495300" y="1905000"/>
            <a:ext cx="8153400" cy="2133600"/>
          </a:xfrm>
        </p:spPr>
        <p:txBody>
          <a:bodyPr>
            <a:noAutofit/>
          </a:bodyPr>
          <a:lstStyle/>
          <a:p>
            <a:r>
              <a:rPr lang="en-US" sz="7200" b="1" dirty="0" smtClean="0"/>
              <a:t>GAUSSAN</a:t>
            </a:r>
            <a:r>
              <a:rPr lang="en-US" sz="7200" b="1" dirty="0" smtClean="0">
                <a:solidFill>
                  <a:schemeClr val="tx1"/>
                </a:solidFill>
              </a:rPr>
              <a:t>® VST</a:t>
            </a:r>
          </a:p>
          <a:p>
            <a:r>
              <a:rPr lang="en-US" sz="4400" b="1" dirty="0" smtClean="0">
                <a:solidFill>
                  <a:schemeClr val="tx1"/>
                </a:solidFill>
              </a:rPr>
              <a:t>WATER VAPOR TRACKING IN THE ROOFING ENVELOPE</a:t>
            </a:r>
            <a:endParaRPr lang="en-US" sz="4400" b="1" dirty="0">
              <a:solidFill>
                <a:schemeClr val="tx1"/>
              </a:solidFill>
            </a:endParaRPr>
          </a:p>
        </p:txBody>
      </p:sp>
      <p:pic>
        <p:nvPicPr>
          <p:cNvPr id="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spTree>
    <p:extLst>
      <p:ext uri="{BB962C8B-B14F-4D97-AF65-F5344CB8AC3E}">
        <p14:creationId xmlns:p14="http://schemas.microsoft.com/office/powerpoint/2010/main" val="37317981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400800"/>
            <a:ext cx="9144000" cy="369332"/>
          </a:xfrm>
          <a:prstGeom prst="rect">
            <a:avLst/>
          </a:prstGeom>
          <a:solidFill>
            <a:schemeClr val="bg1"/>
          </a:solidFill>
        </p:spPr>
        <p:txBody>
          <a:bodyPr wrap="square" rtlCol="0">
            <a:spAutoFit/>
          </a:bodyPr>
          <a:lstStyle/>
          <a:p>
            <a:endParaRPr lang="en-US"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normAutofit/>
          </a:bodyPr>
          <a:lstStyle/>
          <a:p>
            <a:endParaRPr lang="en-US" sz="4700" b="1" dirty="0">
              <a:solidFill>
                <a:schemeClr val="tx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596003" y="-838663"/>
            <a:ext cx="5867400" cy="8306723"/>
          </a:xfrm>
          <a:prstGeom prst="rect">
            <a:avLst/>
          </a:prstGeom>
        </p:spPr>
      </p:pic>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spTree>
    <p:extLst>
      <p:ext uri="{BB962C8B-B14F-4D97-AF65-F5344CB8AC3E}">
        <p14:creationId xmlns:p14="http://schemas.microsoft.com/office/powerpoint/2010/main" val="22263237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09800"/>
            <a:ext cx="8382000" cy="1524000"/>
          </a:xfrm>
        </p:spPr>
        <p:txBody>
          <a:bodyPr>
            <a:normAutofit fontScale="90000"/>
          </a:bodyPr>
          <a:lstStyle/>
          <a:p>
            <a:pPr algn="ctr"/>
            <a:r>
              <a:rPr lang="en-US" b="1" dirty="0" smtClean="0">
                <a:latin typeface="+mn-lt"/>
              </a:rPr>
              <a:t>Our On-Demand and Real-Time systems show that 40% of roofs leak from the get-go. </a:t>
            </a:r>
            <a:br>
              <a:rPr lang="en-US" b="1" dirty="0" smtClean="0">
                <a:latin typeface="+mn-lt"/>
              </a:rPr>
            </a:br>
            <a:r>
              <a:rPr lang="en-US" b="1" dirty="0" smtClean="0">
                <a:latin typeface="+mn-lt"/>
              </a:rPr>
              <a:t>Leakage is detected in 60% of roofs within 1 year.</a:t>
            </a:r>
            <a:endParaRPr lang="en-US" b="1" dirty="0">
              <a:latin typeface="+mn-lt"/>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spTree>
    <p:extLst>
      <p:ext uri="{BB962C8B-B14F-4D97-AF65-F5344CB8AC3E}">
        <p14:creationId xmlns:p14="http://schemas.microsoft.com/office/powerpoint/2010/main" val="889136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400800"/>
            <a:ext cx="9144000" cy="369332"/>
          </a:xfrm>
          <a:prstGeom prst="rect">
            <a:avLst/>
          </a:prstGeom>
          <a:solidFill>
            <a:schemeClr val="bg1"/>
          </a:solidFill>
        </p:spPr>
        <p:txBody>
          <a:bodyPr wrap="square" rtlCol="0">
            <a:spAutoFit/>
          </a:bodyPr>
          <a:lstStyle/>
          <a:p>
            <a:endParaRPr lang="en-US"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normAutofit/>
          </a:bodyPr>
          <a:lstStyle/>
          <a:p>
            <a:endParaRPr lang="en-US" sz="4700" b="1" dirty="0">
              <a:solidFill>
                <a:schemeClr val="tx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3509"/>
            <a:ext cx="9144000" cy="4810982"/>
          </a:xfrm>
          <a:prstGeom prst="rect">
            <a:avLst/>
          </a:prstGeom>
        </p:spPr>
      </p:pic>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pic>
        <p:nvPicPr>
          <p:cNvPr id="8"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082685"/>
            <a:ext cx="1860431" cy="441685"/>
          </a:xfrm>
          <a:prstGeom prst="rect">
            <a:avLst/>
          </a:prstGeom>
        </p:spPr>
      </p:pic>
    </p:spTree>
    <p:extLst>
      <p:ext uri="{BB962C8B-B14F-4D97-AF65-F5344CB8AC3E}">
        <p14:creationId xmlns:p14="http://schemas.microsoft.com/office/powerpoint/2010/main" val="37778241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400800"/>
            <a:ext cx="9144000" cy="369332"/>
          </a:xfrm>
          <a:prstGeom prst="rect">
            <a:avLst/>
          </a:prstGeom>
          <a:solidFill>
            <a:schemeClr val="bg1"/>
          </a:solidFill>
        </p:spPr>
        <p:txBody>
          <a:bodyPr wrap="square" rtlCol="0">
            <a:spAutoFit/>
          </a:bodyPr>
          <a:lstStyle/>
          <a:p>
            <a:endParaRPr lang="en-US"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normAutofit/>
          </a:bodyPr>
          <a:lstStyle/>
          <a:p>
            <a:endParaRPr lang="en-US" sz="4700" b="1" dirty="0">
              <a:solidFill>
                <a:schemeClr val="tx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6484"/>
            <a:ext cx="9144000" cy="4965032"/>
          </a:xfrm>
          <a:prstGeom prst="rect">
            <a:avLst/>
          </a:prstGeom>
        </p:spPr>
      </p:pic>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pic>
        <p:nvPicPr>
          <p:cNvPr id="8"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901520"/>
            <a:ext cx="1860431" cy="441685"/>
          </a:xfrm>
          <a:prstGeom prst="rect">
            <a:avLst/>
          </a:prstGeom>
        </p:spPr>
      </p:pic>
    </p:spTree>
    <p:extLst>
      <p:ext uri="{BB962C8B-B14F-4D97-AF65-F5344CB8AC3E}">
        <p14:creationId xmlns:p14="http://schemas.microsoft.com/office/powerpoint/2010/main" val="8906254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438400"/>
            <a:ext cx="7886700" cy="1325563"/>
          </a:xfrm>
        </p:spPr>
        <p:txBody>
          <a:bodyPr>
            <a:normAutofit fontScale="90000"/>
          </a:bodyPr>
          <a:lstStyle/>
          <a:p>
            <a:pPr algn="ctr"/>
            <a:r>
              <a:rPr lang="en-US" sz="6600" b="1" dirty="0" smtClean="0">
                <a:latin typeface="Arial" panose="020B0604020202020204" pitchFamily="34" charset="0"/>
                <a:cs typeface="Arial" panose="020B0604020202020204" pitchFamily="34" charset="0"/>
              </a:rPr>
              <a:t>HOW DO WE KNOW IT’S WORKING?</a:t>
            </a:r>
            <a:endParaRPr lang="en-US" sz="66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endParaRPr lang="en-US" dirty="0"/>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spTree>
    <p:extLst>
      <p:ext uri="{BB962C8B-B14F-4D97-AF65-F5344CB8AC3E}">
        <p14:creationId xmlns:p14="http://schemas.microsoft.com/office/powerpoint/2010/main" val="26121399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28650" y="1066800"/>
            <a:ext cx="7996336" cy="4974082"/>
          </a:xfrm>
          <a:prstGeom prst="rect">
            <a:avLst/>
          </a:prstGeom>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spTree>
    <p:extLst>
      <p:ext uri="{BB962C8B-B14F-4D97-AF65-F5344CB8AC3E}">
        <p14:creationId xmlns:p14="http://schemas.microsoft.com/office/powerpoint/2010/main" val="39935892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058" y="228600"/>
            <a:ext cx="7709883" cy="5808486"/>
          </a:xfrm>
          <a:prstGeom prst="rect">
            <a:avLst/>
          </a:prstGeom>
        </p:spPr>
      </p:pic>
    </p:spTree>
    <p:extLst>
      <p:ext uri="{BB962C8B-B14F-4D97-AF65-F5344CB8AC3E}">
        <p14:creationId xmlns:p14="http://schemas.microsoft.com/office/powerpoint/2010/main" val="3742273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371600"/>
            <a:ext cx="7886700" cy="4054474"/>
          </a:xfrm>
        </p:spPr>
        <p:txBody>
          <a:bodyPr>
            <a:normAutofit/>
          </a:bodyPr>
          <a:lstStyle/>
          <a:p>
            <a:pPr algn="ctr"/>
            <a:r>
              <a:rPr lang="en-US" sz="5400" b="1" dirty="0" smtClean="0">
                <a:latin typeface="Arial" panose="020B0604020202020204" pitchFamily="34" charset="0"/>
                <a:cs typeface="Arial" panose="020B0604020202020204" pitchFamily="34" charset="0"/>
              </a:rPr>
              <a:t>OTHER INFORMATION AVAILABLE FROM SYSTEMS</a:t>
            </a:r>
            <a:endParaRPr lang="en-US" sz="5400" b="1"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spTree>
    <p:extLst>
      <p:ext uri="{BB962C8B-B14F-4D97-AF65-F5344CB8AC3E}">
        <p14:creationId xmlns:p14="http://schemas.microsoft.com/office/powerpoint/2010/main" val="26247409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628650" y="2362200"/>
            <a:ext cx="7886700" cy="2517775"/>
          </a:xfrm>
        </p:spPr>
        <p:txBody>
          <a:bodyPr>
            <a:normAutofit/>
          </a:bodyPr>
          <a:lstStyle/>
          <a:p>
            <a:pPr algn="ctr"/>
            <a:r>
              <a:rPr lang="en-US" sz="4400" dirty="0" err="1" smtClean="0">
                <a:latin typeface="Arial" panose="020B0604020202020204" pitchFamily="34" charset="0"/>
                <a:cs typeface="Arial" panose="020B0604020202020204" pitchFamily="34" charset="0"/>
              </a:rPr>
              <a:t>Isopleths</a:t>
            </a:r>
            <a:r>
              <a:rPr lang="en-US" sz="4400" dirty="0" smtClean="0">
                <a:latin typeface="Arial" panose="020B0604020202020204" pitchFamily="34" charset="0"/>
                <a:cs typeface="Arial" panose="020B0604020202020204" pitchFamily="34" charset="0"/>
              </a:rPr>
              <a:t> showing readings when the system is pulsed on</a:t>
            </a:r>
            <a:endParaRPr lang="en-US" sz="4400" dirty="0">
              <a:latin typeface="Arial" panose="020B0604020202020204" pitchFamily="34" charset="0"/>
              <a:cs typeface="Arial" panose="020B0604020202020204" pitchFamily="34" charset="0"/>
            </a:endParaRPr>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spTree>
    <p:extLst>
      <p:ext uri="{BB962C8B-B14F-4D97-AF65-F5344CB8AC3E}">
        <p14:creationId xmlns:p14="http://schemas.microsoft.com/office/powerpoint/2010/main" val="23159745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9597"/>
            <a:ext cx="9144000" cy="6458805"/>
          </a:xfrm>
          <a:prstGeom prst="rect">
            <a:avLst/>
          </a:prstGeom>
        </p:spPr>
      </p:pic>
    </p:spTree>
    <p:extLst>
      <p:ext uri="{BB962C8B-B14F-4D97-AF65-F5344CB8AC3E}">
        <p14:creationId xmlns:p14="http://schemas.microsoft.com/office/powerpoint/2010/main" val="12354406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04800"/>
            <a:ext cx="9169758" cy="6477000"/>
          </a:xfrm>
        </p:spPr>
      </p:pic>
    </p:spTree>
    <p:extLst>
      <p:ext uri="{BB962C8B-B14F-4D97-AF65-F5344CB8AC3E}">
        <p14:creationId xmlns:p14="http://schemas.microsoft.com/office/powerpoint/2010/main" val="40496237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9597"/>
            <a:ext cx="9144000" cy="6458805"/>
          </a:xfrm>
          <a:prstGeom prst="rect">
            <a:avLst/>
          </a:prstGeom>
        </p:spPr>
      </p:pic>
    </p:spTree>
    <p:extLst>
      <p:ext uri="{BB962C8B-B14F-4D97-AF65-F5344CB8AC3E}">
        <p14:creationId xmlns:p14="http://schemas.microsoft.com/office/powerpoint/2010/main" val="33678076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a:grpSpLocks/>
          </p:cNvGrpSpPr>
          <p:nvPr/>
        </p:nvGrpSpPr>
        <p:grpSpPr bwMode="auto">
          <a:xfrm>
            <a:off x="381000" y="1447800"/>
            <a:ext cx="5410200" cy="4876800"/>
            <a:chOff x="288" y="919"/>
            <a:chExt cx="2640" cy="2869"/>
          </a:xfrm>
        </p:grpSpPr>
        <p:pic>
          <p:nvPicPr>
            <p:cNvPr id="8" name="Picture 7" descr="superdome"/>
            <p:cNvPicPr>
              <a:picLocks noChangeAspect="1" noChangeArrowheads="1"/>
            </p:cNvPicPr>
            <p:nvPr/>
          </p:nvPicPr>
          <p:blipFill>
            <a:blip r:embed="rId2" cstate="print"/>
            <a:srcRect/>
            <a:stretch>
              <a:fillRect/>
            </a:stretch>
          </p:blipFill>
          <p:spPr bwMode="auto">
            <a:xfrm>
              <a:off x="288" y="1152"/>
              <a:ext cx="2640" cy="2636"/>
            </a:xfrm>
            <a:prstGeom prst="rect">
              <a:avLst/>
            </a:prstGeom>
            <a:noFill/>
            <a:ln>
              <a:noFill/>
            </a:ln>
            <a:effectLst/>
          </p:spPr>
        </p:pic>
        <p:sp>
          <p:nvSpPr>
            <p:cNvPr id="9" name="Text Box 8"/>
            <p:cNvSpPr txBox="1">
              <a:spLocks noChangeArrowheads="1"/>
            </p:cNvSpPr>
            <p:nvPr/>
          </p:nvSpPr>
          <p:spPr bwMode="auto">
            <a:xfrm>
              <a:off x="480" y="919"/>
              <a:ext cx="2287" cy="278"/>
            </a:xfrm>
            <a:prstGeom prst="rect">
              <a:avLst/>
            </a:prstGeom>
            <a:noFill/>
            <a:ln w="9525">
              <a:noFill/>
              <a:miter lim="800000"/>
              <a:headEnd/>
              <a:tailEnd/>
            </a:ln>
            <a:effectLst/>
          </p:spPr>
          <p:txBody>
            <a:bodyPr wrap="none">
              <a:spAutoFit/>
            </a:bodyPr>
            <a:lstStyle/>
            <a:p>
              <a:pPr eaLnBrk="1" hangingPunct="1"/>
              <a:r>
                <a:rPr lang="en-US" sz="1800"/>
                <a:t>SUPERDOME – NEW ORLEANS</a:t>
              </a:r>
              <a:endParaRPr lang="en-US" sz="1800">
                <a:latin typeface="Arial" charset="0"/>
              </a:endParaRPr>
            </a:p>
          </p:txBody>
        </p:sp>
      </p:grpSp>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sp>
        <p:nvSpPr>
          <p:cNvPr id="5" name="Title 1"/>
          <p:cNvSpPr txBox="1">
            <a:spLocks/>
          </p:cNvSpPr>
          <p:nvPr/>
        </p:nvSpPr>
        <p:spPr>
          <a:xfrm>
            <a:off x="0" y="152400"/>
            <a:ext cx="8229600" cy="6096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smtClean="0"/>
              <a:t>Why Use Electronic Leak Detection:</a:t>
            </a:r>
            <a:endParaRPr lang="en-US" sz="3200" dirty="0" smtClean="0"/>
          </a:p>
        </p:txBody>
      </p:sp>
      <p:sp>
        <p:nvSpPr>
          <p:cNvPr id="6" name="TextBox 2"/>
          <p:cNvSpPr txBox="1">
            <a:spLocks noChangeArrowheads="1"/>
          </p:cNvSpPr>
          <p:nvPr/>
        </p:nvSpPr>
        <p:spPr bwMode="auto">
          <a:xfrm>
            <a:off x="1371600" y="762000"/>
            <a:ext cx="6477000" cy="584775"/>
          </a:xfrm>
          <a:prstGeom prst="rect">
            <a:avLst/>
          </a:prstGeom>
          <a:noFill/>
          <a:ln w="9525">
            <a:noFill/>
            <a:miter lim="800000"/>
            <a:headEnd/>
            <a:tailEnd/>
          </a:ln>
        </p:spPr>
        <p:txBody>
          <a:bodyPr wrap="square">
            <a:spAutoFit/>
          </a:bodyPr>
          <a:lstStyle/>
          <a:p>
            <a:pPr marL="342900" indent="-342900">
              <a:buFont typeface="Arial" pitchFamily="34" charset="0"/>
              <a:buChar char="•"/>
            </a:pPr>
            <a:r>
              <a:rPr lang="en-US" sz="3200" dirty="0" smtClean="0">
                <a:latin typeface="Calibri" pitchFamily="34" charset="0"/>
              </a:rPr>
              <a:t>Identify Leaks that are not obvious</a:t>
            </a:r>
            <a:endParaRPr lang="en-US" sz="3200" dirty="0">
              <a:latin typeface="Calibri" pitchFamily="34" charset="0"/>
            </a:endParaRPr>
          </a:p>
        </p:txBody>
      </p:sp>
      <p:pic>
        <p:nvPicPr>
          <p:cNvPr id="10" name="Picture 10" descr="IMG_2478"/>
          <p:cNvPicPr>
            <a:picLocks noChangeAspect="1" noChangeArrowheads="1"/>
          </p:cNvPicPr>
          <p:nvPr/>
        </p:nvPicPr>
        <p:blipFill>
          <a:blip r:embed="rId4" cstate="print"/>
          <a:srcRect/>
          <a:stretch>
            <a:fillRect/>
          </a:stretch>
        </p:blipFill>
        <p:spPr>
          <a:xfrm>
            <a:off x="5715000" y="2971800"/>
            <a:ext cx="2581275" cy="3487737"/>
          </a:xfrm>
          <a:prstGeom prst="rect">
            <a:avLst/>
          </a:prstGeom>
          <a:ln/>
        </p:spPr>
      </p:pic>
      <p:sp>
        <p:nvSpPr>
          <p:cNvPr id="11" name="Text Box 11"/>
          <p:cNvSpPr txBox="1">
            <a:spLocks noChangeArrowheads="1"/>
          </p:cNvSpPr>
          <p:nvPr/>
        </p:nvSpPr>
        <p:spPr bwMode="auto">
          <a:xfrm>
            <a:off x="5867400" y="1981200"/>
            <a:ext cx="2971800" cy="923330"/>
          </a:xfrm>
          <a:prstGeom prst="rect">
            <a:avLst/>
          </a:prstGeom>
          <a:noFill/>
          <a:ln w="9525">
            <a:noFill/>
            <a:miter lim="800000"/>
            <a:headEnd/>
            <a:tailEnd/>
          </a:ln>
          <a:effectLst/>
        </p:spPr>
        <p:txBody>
          <a:bodyPr wrap="square">
            <a:spAutoFit/>
          </a:bodyPr>
          <a:lstStyle/>
          <a:p>
            <a:pPr algn="ctr" eaLnBrk="1" hangingPunct="1"/>
            <a:r>
              <a:rPr lang="en-US" sz="1800" dirty="0"/>
              <a:t>DAMAGE EXPOSED WHEN ROOF BLOWN OFF IN KATRINA</a:t>
            </a:r>
            <a:endParaRPr lang="en-US" sz="1800" dirty="0">
              <a:latin typeface="Arial" charset="0"/>
            </a:endParaRPr>
          </a:p>
        </p:txBody>
      </p:sp>
    </p:spTree>
    <p:extLst>
      <p:ext uri="{BB962C8B-B14F-4D97-AF65-F5344CB8AC3E}">
        <p14:creationId xmlns:p14="http://schemas.microsoft.com/office/powerpoint/2010/main" val="70141612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2400"/>
            <a:ext cx="9144000" cy="6470766"/>
          </a:xfrm>
        </p:spPr>
      </p:pic>
    </p:spTree>
    <p:extLst>
      <p:ext uri="{BB962C8B-B14F-4D97-AF65-F5344CB8AC3E}">
        <p14:creationId xmlns:p14="http://schemas.microsoft.com/office/powerpoint/2010/main" val="83092868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9597"/>
            <a:ext cx="9144000" cy="6458805"/>
          </a:xfrm>
          <a:prstGeom prst="rect">
            <a:avLst/>
          </a:prstGeom>
        </p:spPr>
      </p:pic>
    </p:spTree>
    <p:extLst>
      <p:ext uri="{BB962C8B-B14F-4D97-AF65-F5344CB8AC3E}">
        <p14:creationId xmlns:p14="http://schemas.microsoft.com/office/powerpoint/2010/main" val="8004016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28600"/>
            <a:ext cx="9152467" cy="6464786"/>
          </a:xfrm>
        </p:spPr>
      </p:pic>
    </p:spTree>
    <p:extLst>
      <p:ext uri="{BB962C8B-B14F-4D97-AF65-F5344CB8AC3E}">
        <p14:creationId xmlns:p14="http://schemas.microsoft.com/office/powerpoint/2010/main" val="108733978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9597"/>
            <a:ext cx="9144000" cy="6458805"/>
          </a:xfrm>
          <a:prstGeom prst="rect">
            <a:avLst/>
          </a:prstGeom>
        </p:spPr>
      </p:pic>
    </p:spTree>
    <p:extLst>
      <p:ext uri="{BB962C8B-B14F-4D97-AF65-F5344CB8AC3E}">
        <p14:creationId xmlns:p14="http://schemas.microsoft.com/office/powerpoint/2010/main" val="397453102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381000"/>
            <a:ext cx="8815285" cy="6226620"/>
          </a:xfrm>
        </p:spPr>
      </p:pic>
    </p:spTree>
    <p:extLst>
      <p:ext uri="{BB962C8B-B14F-4D97-AF65-F5344CB8AC3E}">
        <p14:creationId xmlns:p14="http://schemas.microsoft.com/office/powerpoint/2010/main" val="120068056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9597"/>
            <a:ext cx="9144000" cy="6458805"/>
          </a:xfrm>
          <a:prstGeom prst="rect">
            <a:avLst/>
          </a:prstGeom>
        </p:spPr>
      </p:pic>
    </p:spTree>
    <p:extLst>
      <p:ext uri="{BB962C8B-B14F-4D97-AF65-F5344CB8AC3E}">
        <p14:creationId xmlns:p14="http://schemas.microsoft.com/office/powerpoint/2010/main" val="155305946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628650" y="2438400"/>
            <a:ext cx="7886700" cy="1755775"/>
          </a:xfrm>
        </p:spPr>
        <p:txBody>
          <a:bodyPr>
            <a:normAutofit/>
          </a:bodyPr>
          <a:lstStyle/>
          <a:p>
            <a:pPr algn="ctr"/>
            <a:r>
              <a:rPr lang="en-US" sz="4400" dirty="0" err="1" smtClean="0">
                <a:latin typeface="Arial" panose="020B0604020202020204" pitchFamily="34" charset="0"/>
                <a:cs typeface="Arial" panose="020B0604020202020204" pitchFamily="34" charset="0"/>
              </a:rPr>
              <a:t>Isopleths</a:t>
            </a:r>
            <a:r>
              <a:rPr lang="en-US" sz="4400" dirty="0" smtClean="0">
                <a:latin typeface="Arial" panose="020B0604020202020204" pitchFamily="34" charset="0"/>
                <a:cs typeface="Arial" panose="020B0604020202020204" pitchFamily="34" charset="0"/>
              </a:rPr>
              <a:t> showing readings when the system is off…</a:t>
            </a:r>
            <a:endParaRPr lang="en-US" sz="4400" dirty="0">
              <a:latin typeface="Arial" panose="020B0604020202020204" pitchFamily="34" charset="0"/>
              <a:cs typeface="Arial" panose="020B0604020202020204" pitchFamily="34" charset="0"/>
            </a:endParaRPr>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spTree>
    <p:extLst>
      <p:ext uri="{BB962C8B-B14F-4D97-AF65-F5344CB8AC3E}">
        <p14:creationId xmlns:p14="http://schemas.microsoft.com/office/powerpoint/2010/main" val="323730877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9597"/>
            <a:ext cx="9144000" cy="6458805"/>
          </a:xfrm>
          <a:prstGeom prst="rect">
            <a:avLst/>
          </a:prstGeom>
        </p:spPr>
      </p:pic>
    </p:spTree>
    <p:extLst>
      <p:ext uri="{BB962C8B-B14F-4D97-AF65-F5344CB8AC3E}">
        <p14:creationId xmlns:p14="http://schemas.microsoft.com/office/powerpoint/2010/main" val="11363475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228600"/>
            <a:ext cx="9144000" cy="6458805"/>
          </a:xfrm>
        </p:spPr>
      </p:pic>
    </p:spTree>
    <p:extLst>
      <p:ext uri="{BB962C8B-B14F-4D97-AF65-F5344CB8AC3E}">
        <p14:creationId xmlns:p14="http://schemas.microsoft.com/office/powerpoint/2010/main" val="410787159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9597"/>
            <a:ext cx="9144000" cy="6458805"/>
          </a:xfrm>
          <a:prstGeom prst="rect">
            <a:avLst/>
          </a:prstGeom>
        </p:spPr>
      </p:pic>
    </p:spTree>
    <p:extLst>
      <p:ext uri="{BB962C8B-B14F-4D97-AF65-F5344CB8AC3E}">
        <p14:creationId xmlns:p14="http://schemas.microsoft.com/office/powerpoint/2010/main" val="8895893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sp>
        <p:nvSpPr>
          <p:cNvPr id="5" name="Title 1"/>
          <p:cNvSpPr txBox="1">
            <a:spLocks/>
          </p:cNvSpPr>
          <p:nvPr/>
        </p:nvSpPr>
        <p:spPr>
          <a:xfrm>
            <a:off x="0" y="152400"/>
            <a:ext cx="8229600" cy="6096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smtClean="0"/>
              <a:t>Why Use Electronic Leak Detection:</a:t>
            </a:r>
            <a:endParaRPr lang="en-US" sz="3200" dirty="0" smtClean="0"/>
          </a:p>
        </p:txBody>
      </p:sp>
      <p:sp>
        <p:nvSpPr>
          <p:cNvPr id="6" name="TextBox 2"/>
          <p:cNvSpPr txBox="1">
            <a:spLocks noChangeArrowheads="1"/>
          </p:cNvSpPr>
          <p:nvPr/>
        </p:nvSpPr>
        <p:spPr bwMode="auto">
          <a:xfrm>
            <a:off x="228600" y="1102578"/>
            <a:ext cx="8534400" cy="3323987"/>
          </a:xfrm>
          <a:prstGeom prst="rect">
            <a:avLst/>
          </a:prstGeom>
          <a:noFill/>
          <a:ln w="9525">
            <a:noFill/>
            <a:miter lim="800000"/>
            <a:headEnd/>
            <a:tailEnd/>
          </a:ln>
        </p:spPr>
        <p:txBody>
          <a:bodyPr wrap="square">
            <a:spAutoFit/>
          </a:bodyPr>
          <a:lstStyle/>
          <a:p>
            <a:endParaRPr lang="en-US" dirty="0"/>
          </a:p>
          <a:p>
            <a:pPr marL="342900" indent="-342900">
              <a:buFont typeface="Arial" pitchFamily="34" charset="0"/>
              <a:buChar char="•"/>
            </a:pPr>
            <a:r>
              <a:rPr lang="en-US" sz="3200" dirty="0" smtClean="0">
                <a:latin typeface="Calibri" pitchFamily="34" charset="0"/>
              </a:rPr>
              <a:t>Protect critical buildings that cannot afford to have any leaks with a continuous monitoring system:</a:t>
            </a:r>
          </a:p>
          <a:p>
            <a:pPr marL="342900" indent="-342900">
              <a:buFont typeface="Arial" pitchFamily="34" charset="0"/>
              <a:buChar char="•"/>
            </a:pPr>
            <a:endParaRPr lang="en-US" sz="3200" dirty="0" smtClean="0">
              <a:latin typeface="Calibri" pitchFamily="34" charset="0"/>
            </a:endParaRPr>
          </a:p>
          <a:p>
            <a:pPr marL="342900" indent="-342900">
              <a:buFont typeface="Arial" pitchFamily="34" charset="0"/>
              <a:buChar char="•"/>
            </a:pPr>
            <a:endParaRPr lang="en-US" sz="3200" dirty="0">
              <a:latin typeface="Calibri" pitchFamily="34" charset="0"/>
            </a:endParaRPr>
          </a:p>
          <a:p>
            <a:pPr marL="342900" indent="-342900">
              <a:buFontTx/>
              <a:buAutoNum type="arabicPeriod"/>
            </a:pPr>
            <a:endParaRPr lang="en-US" sz="3200" dirty="0">
              <a:latin typeface="Calibri" pitchFamily="34" charset="0"/>
            </a:endParaRPr>
          </a:p>
        </p:txBody>
      </p:sp>
      <p:pic>
        <p:nvPicPr>
          <p:cNvPr id="7" name="Picture 2"/>
          <p:cNvPicPr>
            <a:picLocks noChangeAspect="1" noChangeArrowheads="1"/>
          </p:cNvPicPr>
          <p:nvPr/>
        </p:nvPicPr>
        <p:blipFill>
          <a:blip r:embed="rId3" cstate="print"/>
          <a:srcRect/>
          <a:stretch>
            <a:fillRect/>
          </a:stretch>
        </p:blipFill>
        <p:spPr bwMode="auto">
          <a:xfrm>
            <a:off x="5334000" y="2590800"/>
            <a:ext cx="2819400" cy="3547414"/>
          </a:xfrm>
          <a:prstGeom prst="rect">
            <a:avLst/>
          </a:prstGeom>
          <a:noFill/>
          <a:ln w="9525">
            <a:noFill/>
            <a:miter lim="800000"/>
            <a:headEnd/>
            <a:tailEnd/>
          </a:ln>
        </p:spPr>
      </p:pic>
      <p:pic>
        <p:nvPicPr>
          <p:cNvPr id="8" name="Picture 3"/>
          <p:cNvPicPr>
            <a:picLocks noChangeAspect="1" noChangeArrowheads="1"/>
          </p:cNvPicPr>
          <p:nvPr/>
        </p:nvPicPr>
        <p:blipFill>
          <a:blip r:embed="rId4" cstate="print"/>
          <a:srcRect/>
          <a:stretch>
            <a:fillRect/>
          </a:stretch>
        </p:blipFill>
        <p:spPr bwMode="auto">
          <a:xfrm>
            <a:off x="228600" y="3429000"/>
            <a:ext cx="4191000" cy="2705228"/>
          </a:xfrm>
          <a:prstGeom prst="rect">
            <a:avLst/>
          </a:prstGeom>
          <a:noFill/>
          <a:ln w="9525">
            <a:noFill/>
            <a:miter lim="800000"/>
            <a:headEnd/>
            <a:tailEnd/>
          </a:ln>
        </p:spPr>
      </p:pic>
    </p:spTree>
    <p:extLst>
      <p:ext uri="{BB962C8B-B14F-4D97-AF65-F5344CB8AC3E}">
        <p14:creationId xmlns:p14="http://schemas.microsoft.com/office/powerpoint/2010/main" val="71886669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228600"/>
            <a:ext cx="9144000" cy="6267691"/>
          </a:xfrm>
        </p:spPr>
      </p:pic>
    </p:spTree>
    <p:extLst>
      <p:ext uri="{BB962C8B-B14F-4D97-AF65-F5344CB8AC3E}">
        <p14:creationId xmlns:p14="http://schemas.microsoft.com/office/powerpoint/2010/main" val="151526757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9597"/>
            <a:ext cx="9144000" cy="6458805"/>
          </a:xfrm>
          <a:prstGeom prst="rect">
            <a:avLst/>
          </a:prstGeom>
        </p:spPr>
      </p:pic>
    </p:spTree>
    <p:extLst>
      <p:ext uri="{BB962C8B-B14F-4D97-AF65-F5344CB8AC3E}">
        <p14:creationId xmlns:p14="http://schemas.microsoft.com/office/powerpoint/2010/main" val="15858403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304800"/>
            <a:ext cx="8953999" cy="6324600"/>
          </a:xfrm>
        </p:spPr>
      </p:pic>
    </p:spTree>
    <p:extLst>
      <p:ext uri="{BB962C8B-B14F-4D97-AF65-F5344CB8AC3E}">
        <p14:creationId xmlns:p14="http://schemas.microsoft.com/office/powerpoint/2010/main" val="94962793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400800"/>
            <a:ext cx="9144000" cy="369332"/>
          </a:xfrm>
          <a:prstGeom prst="rect">
            <a:avLst/>
          </a:prstGeom>
          <a:solidFill>
            <a:schemeClr val="bg1"/>
          </a:solidFill>
        </p:spPr>
        <p:txBody>
          <a:bodyPr wrap="square" rtlCol="0">
            <a:spAutoFit/>
          </a:bodyPr>
          <a:lstStyle/>
          <a:p>
            <a:endParaRPr lang="en-US" dirty="0"/>
          </a:p>
        </p:txBody>
      </p:sp>
      <p:sp>
        <p:nvSpPr>
          <p:cNvPr id="3" name="Subtitle 2"/>
          <p:cNvSpPr>
            <a:spLocks noGrp="1"/>
          </p:cNvSpPr>
          <p:nvPr>
            <p:ph type="subTitle" idx="1"/>
          </p:nvPr>
        </p:nvSpPr>
        <p:spPr>
          <a:xfrm>
            <a:off x="1371600" y="2667000"/>
            <a:ext cx="6400800" cy="1752600"/>
          </a:xfrm>
        </p:spPr>
        <p:txBody>
          <a:bodyPr>
            <a:normAutofit/>
          </a:bodyPr>
          <a:lstStyle/>
          <a:p>
            <a:r>
              <a:rPr lang="en-US" sz="4700" b="1" dirty="0" smtClean="0">
                <a:solidFill>
                  <a:schemeClr val="tx1"/>
                </a:solidFill>
              </a:rPr>
              <a:t>END OF PRESENTATION</a:t>
            </a:r>
            <a:endParaRPr lang="en-US" sz="4700" b="1" dirty="0">
              <a:solidFill>
                <a:schemeClr val="tx1"/>
              </a:solidFill>
            </a:endParaRPr>
          </a:p>
        </p:txBody>
      </p:sp>
      <p:pic>
        <p:nvPicPr>
          <p:cNvPr id="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spTree>
    <p:extLst>
      <p:ext uri="{BB962C8B-B14F-4D97-AF65-F5344CB8AC3E}">
        <p14:creationId xmlns:p14="http://schemas.microsoft.com/office/powerpoint/2010/main" val="22263237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DSCN0157"/>
          <p:cNvPicPr>
            <a:picLocks noChangeAspect="1" noChangeArrowheads="1"/>
          </p:cNvPicPr>
          <p:nvPr/>
        </p:nvPicPr>
        <p:blipFill>
          <a:blip r:embed="rId2" cstate="print"/>
          <a:stretch>
            <a:fillRect/>
          </a:stretch>
        </p:blipFill>
        <p:spPr>
          <a:xfrm>
            <a:off x="762000" y="838200"/>
            <a:ext cx="7543800" cy="5660114"/>
          </a:xfrm>
          <a:prstGeom prst="rect">
            <a:avLst/>
          </a:prstGeom>
          <a:noFill/>
        </p:spPr>
      </p:pic>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sp>
        <p:nvSpPr>
          <p:cNvPr id="5" name="Title 1"/>
          <p:cNvSpPr txBox="1">
            <a:spLocks/>
          </p:cNvSpPr>
          <p:nvPr/>
        </p:nvSpPr>
        <p:spPr>
          <a:xfrm>
            <a:off x="0" y="0"/>
            <a:ext cx="8686800"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smtClean="0"/>
              <a:t>Multiple Penetrations for Solar :</a:t>
            </a:r>
            <a:endParaRPr lang="en-US" sz="3600" dirty="0" smtClean="0"/>
          </a:p>
        </p:txBody>
      </p:sp>
    </p:spTree>
    <p:extLst>
      <p:ext uri="{BB962C8B-B14F-4D97-AF65-F5344CB8AC3E}">
        <p14:creationId xmlns:p14="http://schemas.microsoft.com/office/powerpoint/2010/main" val="35241667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SC02309.JPG"/>
          <p:cNvPicPr>
            <a:picLocks noChangeAspect="1"/>
          </p:cNvPicPr>
          <p:nvPr/>
        </p:nvPicPr>
        <p:blipFill>
          <a:blip r:embed="rId2" cstate="print"/>
          <a:stretch>
            <a:fillRect/>
          </a:stretch>
        </p:blipFill>
        <p:spPr>
          <a:xfrm>
            <a:off x="914400" y="1066800"/>
            <a:ext cx="7416800" cy="5562600"/>
          </a:xfrm>
          <a:prstGeom prst="rect">
            <a:avLst/>
          </a:prstGeom>
        </p:spPr>
      </p:pic>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1000" y="6172200"/>
            <a:ext cx="1860431" cy="441685"/>
          </a:xfrm>
          <a:prstGeom prst="rect">
            <a:avLst/>
          </a:prstGeom>
        </p:spPr>
      </p:pic>
      <p:sp>
        <p:nvSpPr>
          <p:cNvPr id="6" name="TextBox 5"/>
          <p:cNvSpPr txBox="1"/>
          <p:nvPr/>
        </p:nvSpPr>
        <p:spPr>
          <a:xfrm>
            <a:off x="838200" y="304800"/>
            <a:ext cx="6445366" cy="461665"/>
          </a:xfrm>
          <a:prstGeom prst="rect">
            <a:avLst/>
          </a:prstGeom>
          <a:noFill/>
        </p:spPr>
        <p:txBody>
          <a:bodyPr wrap="square" rtlCol="0">
            <a:spAutoFit/>
          </a:bodyPr>
          <a:lstStyle/>
          <a:p>
            <a:r>
              <a:rPr lang="en-US" sz="2400" b="1" dirty="0" smtClean="0"/>
              <a:t>Amenity Spaces and multiple use roofing</a:t>
            </a:r>
            <a:endParaRPr lang="en-US" sz="2400" b="1" dirty="0"/>
          </a:p>
        </p:txBody>
      </p:sp>
    </p:spTree>
    <p:extLst>
      <p:ext uri="{BB962C8B-B14F-4D97-AF65-F5344CB8AC3E}">
        <p14:creationId xmlns:p14="http://schemas.microsoft.com/office/powerpoint/2010/main" val="41061143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863</TotalTime>
  <Words>633</Words>
  <Application>Microsoft Office PowerPoint</Application>
  <PresentationFormat>On-screen Show (4:3)</PresentationFormat>
  <Paragraphs>115</Paragraphs>
  <Slides>73</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73</vt:i4>
      </vt:variant>
    </vt:vector>
  </HeadingPairs>
  <TitlesOfParts>
    <vt:vector size="77" baseType="lpstr">
      <vt:lpstr>Arial</vt:lpstr>
      <vt:lpstr>Calibri</vt:lpstr>
      <vt:lpstr>Calibri Light</vt:lpstr>
      <vt:lpstr>Office Theme</vt:lpstr>
      <vt:lpstr>PowerPoint Presentation</vt:lpstr>
      <vt:lpstr>Disclaimer</vt:lpstr>
      <vt:lpstr>PowerPoint Presentation</vt:lpstr>
      <vt:lpstr>DO YOU DESIGN YOUR ROOFS TO LEAK?</vt:lpstr>
      <vt:lpstr>Our On-Demand and Real-Time systems show that 40% of roofs leak from the get-go.  Leakage is detected in 60% of roofs within 1 year.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 PRINCIPLES OF ELECTRICAL RESISTANCE OF MEMBRANES, CONDUCTIVITY OF WATER AND VECTOR MAPPING TO DEVELOP FURTHER LEAK DETECTION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Real-Time Leak Alert Systems</vt:lpstr>
      <vt:lpstr>PowerPoint Presentation</vt:lpstr>
      <vt:lpstr>PowerPoint Presentation</vt:lpstr>
      <vt:lpstr>PowerPoint Presentation</vt:lpstr>
      <vt:lpstr>Real-Time Leak Alert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WE KNOW IT’S WORKING?</vt:lpstr>
      <vt:lpstr>PowerPoint Presentation</vt:lpstr>
      <vt:lpstr>PowerPoint Presentation</vt:lpstr>
      <vt:lpstr>OTHER INFORMATION AVAILABLE FROM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Clarkg</dc:creator>
  <cp:lastModifiedBy>Clark Gunness</cp:lastModifiedBy>
  <cp:revision>73</cp:revision>
  <dcterms:created xsi:type="dcterms:W3CDTF">2012-12-06T01:33:39Z</dcterms:created>
  <dcterms:modified xsi:type="dcterms:W3CDTF">2015-03-11T17:02:47Z</dcterms:modified>
</cp:coreProperties>
</file>